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5"/>
  </p:notesMasterIdLst>
  <p:sldIdLst>
    <p:sldId id="256" r:id="rId2"/>
    <p:sldId id="265" r:id="rId3"/>
    <p:sldId id="287" r:id="rId4"/>
    <p:sldId id="277" r:id="rId5"/>
    <p:sldId id="275" r:id="rId6"/>
    <p:sldId id="289" r:id="rId7"/>
    <p:sldId id="291" r:id="rId8"/>
    <p:sldId id="290" r:id="rId9"/>
    <p:sldId id="278" r:id="rId10"/>
    <p:sldId id="292" r:id="rId11"/>
    <p:sldId id="305" r:id="rId12"/>
    <p:sldId id="280" r:id="rId13"/>
    <p:sldId id="276" r:id="rId14"/>
    <p:sldId id="306" r:id="rId15"/>
    <p:sldId id="307" r:id="rId16"/>
    <p:sldId id="308" r:id="rId17"/>
    <p:sldId id="284" r:id="rId18"/>
    <p:sldId id="309" r:id="rId19"/>
    <p:sldId id="295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38" r:id="rId29"/>
    <p:sldId id="333" r:id="rId30"/>
    <p:sldId id="334" r:id="rId31"/>
    <p:sldId id="335" r:id="rId32"/>
    <p:sldId id="336" r:id="rId33"/>
    <p:sldId id="337" r:id="rId34"/>
    <p:sldId id="329" r:id="rId35"/>
    <p:sldId id="327" r:id="rId36"/>
    <p:sldId id="328" r:id="rId37"/>
    <p:sldId id="326" r:id="rId38"/>
    <p:sldId id="339" r:id="rId39"/>
    <p:sldId id="342" r:id="rId40"/>
    <p:sldId id="340" r:id="rId41"/>
    <p:sldId id="341" r:id="rId42"/>
    <p:sldId id="330" r:id="rId43"/>
    <p:sldId id="352" r:id="rId44"/>
    <p:sldId id="353" r:id="rId45"/>
    <p:sldId id="354" r:id="rId46"/>
    <p:sldId id="355" r:id="rId47"/>
    <p:sldId id="356" r:id="rId48"/>
    <p:sldId id="357" r:id="rId49"/>
    <p:sldId id="331" r:id="rId50"/>
    <p:sldId id="315" r:id="rId51"/>
    <p:sldId id="316" r:id="rId52"/>
    <p:sldId id="318" r:id="rId53"/>
    <p:sldId id="319" r:id="rId54"/>
    <p:sldId id="320" r:id="rId55"/>
    <p:sldId id="317" r:id="rId56"/>
    <p:sldId id="321" r:id="rId57"/>
    <p:sldId id="324" r:id="rId58"/>
    <p:sldId id="325" r:id="rId59"/>
    <p:sldId id="322" r:id="rId60"/>
    <p:sldId id="323" r:id="rId61"/>
    <p:sldId id="301" r:id="rId62"/>
    <p:sldId id="302" r:id="rId63"/>
    <p:sldId id="304" r:id="rId6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8EC"/>
    <a:srgbClr val="975BC9"/>
    <a:srgbClr val="EEE5FD"/>
    <a:srgbClr val="F8CCF2"/>
    <a:srgbClr val="F2B8EB"/>
    <a:srgbClr val="FEE2FF"/>
    <a:srgbClr val="F3DAFE"/>
    <a:srgbClr val="ECD7FD"/>
    <a:srgbClr val="AD7DD5"/>
    <a:srgbClr val="727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BDBF534-5341-459A-B1CD-66A0B0C0CC75}">
  <a:tblStyle styleId="{3BDBF534-5341-459A-B1CD-66A0B0C0CC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-84" y="-5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반려동물 관련 앱 </c:v>
                </c:pt>
              </c:strCache>
            </c:strRef>
          </c:tx>
          <c:dPt>
            <c:idx val="0"/>
            <c:bubble3D val="0"/>
            <c:spPr>
              <a:solidFill>
                <a:srgbClr val="9500D0"/>
              </a:solidFill>
            </c:spPr>
          </c:dPt>
          <c:dPt>
            <c:idx val="1"/>
            <c:bubble3D val="0"/>
            <c:spPr>
              <a:solidFill>
                <a:srgbClr val="7274B2"/>
              </a:solidFill>
            </c:spPr>
          </c:dPt>
          <c:dPt>
            <c:idx val="2"/>
            <c:bubble3D val="0"/>
            <c:spPr>
              <a:solidFill>
                <a:srgbClr val="B888EC"/>
              </a:solidFill>
            </c:spPr>
          </c:dPt>
          <c:dPt>
            <c:idx val="3"/>
            <c:bubble3D val="0"/>
            <c:spPr>
              <a:solidFill>
                <a:srgbClr val="F2B8EB"/>
              </a:solidFill>
            </c:spPr>
          </c:dPt>
          <c:cat>
            <c:strRef>
              <c:f>Sheet1!$A$2:$A$5</c:f>
              <c:strCache>
                <c:ptCount val="4"/>
                <c:pt idx="0">
                  <c:v>사료/용품 쇼핑,구독</c:v>
                </c:pt>
                <c:pt idx="1">
                  <c:v>커뮤니티</c:v>
                </c:pt>
                <c:pt idx="2">
                  <c:v>건강관리와 진단</c:v>
                </c:pt>
                <c:pt idx="3">
                  <c:v>여행/액티비티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0.40200000000000002</c:v>
                </c:pt>
                <c:pt idx="1">
                  <c:v>0.188</c:v>
                </c:pt>
                <c:pt idx="2">
                  <c:v>0.17899999999999999</c:v>
                </c:pt>
                <c:pt idx="3">
                  <c:v>9.1999999999999998E-2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t"/>
      <c:layout>
        <c:manualLayout>
          <c:xMode val="edge"/>
          <c:yMode val="edge"/>
          <c:x val="3.6890818628511381E-3"/>
          <c:y val="0"/>
          <c:w val="0.99358541844789872"/>
          <c:h val="0.16944851805059472"/>
        </c:manualLayout>
      </c:layout>
      <c:overlay val="0"/>
      <c:txPr>
        <a:bodyPr/>
        <a:lstStyle/>
        <a:p>
          <a:pPr>
            <a:defRPr sz="1400">
              <a:effectLst/>
              <a:latin typeface="여기어때 잘난체" pitchFamily="34" charset="-127"/>
              <a:ea typeface="여기어때 잘난체" pitchFamily="34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087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여기어때 잘난체" pitchFamily="34" charset="-127"/>
        <a:ea typeface="여기어때 잘난체" pitchFamily="34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370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370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370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37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780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빈 화면">
    <p:bg>
      <p:bgPr>
        <a:pattFill prst="smCheck">
          <a:fgClr>
            <a:schemeClr val="accent1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>
                <a:latin typeface="여기어때 잘난체" pitchFamily="34" charset="-127"/>
                <a:ea typeface="여기어때 잘난체" pitchFamily="34" charset="-127"/>
              </a:defRPr>
            </a:lvl1pPr>
          </a:lstStyle>
          <a:p>
            <a:fld id="{AA5EB1A7-905A-4A11-946A-1796F4F93731}" type="datetimeFigureOut">
              <a:rPr lang="ko-KR" altLang="en-US" smtClean="0"/>
              <a:pPr/>
              <a:t>2022-10-18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>
                <a:latin typeface="여기어때 잘난체" pitchFamily="34" charset="-127"/>
                <a:ea typeface="여기어때 잘난체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A3B91F-C50B-48F2-B4A2-774A28F4BD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7CD79C4-A7AF-419E-B33F-9C478B23F256}"/>
              </a:ext>
            </a:extLst>
          </p:cNvPr>
          <p:cNvSpPr/>
          <p:nvPr userDrawn="1"/>
        </p:nvSpPr>
        <p:spPr>
          <a:xfrm>
            <a:off x="219075" y="209550"/>
            <a:ext cx="8705850" cy="4733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ECA0D37-F410-422F-A19A-009A10F053B7}"/>
              </a:ext>
            </a:extLst>
          </p:cNvPr>
          <p:cNvSpPr txBox="1"/>
          <p:nvPr userDrawn="1"/>
        </p:nvSpPr>
        <p:spPr>
          <a:xfrm>
            <a:off x="7203875" y="4956364"/>
            <a:ext cx="1954702" cy="17697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rPr>
              <a:t>ⓒSaebyeol Yu.</a:t>
            </a:r>
            <a:r>
              <a:rPr lang="ko-KR" altLang="en-US" sz="700" dirty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rPr>
              <a:t> </a:t>
            </a:r>
            <a:r>
              <a:rPr lang="en-US" altLang="ko-KR" sz="700" dirty="0" err="1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rPr>
              <a:t>Saebyeol’s</a:t>
            </a:r>
            <a:r>
              <a:rPr lang="ko-KR" altLang="en-US" sz="700" dirty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rPr>
              <a:t>PowerPoint</a:t>
            </a:r>
            <a:endParaRPr lang="ko-KR" altLang="en-US" sz="700" dirty="0">
              <a:solidFill>
                <a:schemeClr val="bg1"/>
              </a:solidFill>
              <a:latin typeface="여기어때 잘난체" pitchFamily="34" charset="-127"/>
              <a:ea typeface="여기어때 잘난체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898158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여기어때 잘난체" pitchFamily="34" charset="-127"/>
                <a:ea typeface="여기어때 잘난체" pitchFamily="34" charset="-127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여기어때 잘난체" pitchFamily="34" charset="-127"/>
          <a:ea typeface="여기어때 잘난체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여기어때 잘난체" pitchFamily="34" charset="-127"/>
          <a:ea typeface="여기어때 잘난체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17.svg"/><Relationship Id="rId4" Type="http://schemas.openxmlformats.org/officeDocument/2006/relationships/image" Target="../media/image4.png"/><Relationship Id="rId9" Type="http://schemas.openxmlformats.org/officeDocument/2006/relationships/image" Target="../media/image21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36342" y="674700"/>
            <a:ext cx="6995604" cy="3684233"/>
          </a:xfrm>
          <a:prstGeom prst="rect">
            <a:avLst/>
          </a:prstGeom>
          <a:solidFill>
            <a:srgbClr val="E0E0EC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여기어때 잘난체" pitchFamily="34" charset="-127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 smtClean="0">
                <a:ln w="12700">
                  <a:solidFill>
                    <a:srgbClr val="BEB7EB"/>
                  </a:solidFill>
                  <a:prstDash val="solid"/>
                </a:ln>
                <a:solidFill>
                  <a:srgbClr val="6667AB"/>
                </a:solidFill>
                <a:effectLst>
                  <a:glow rad="139700">
                    <a:srgbClr val="6667AB">
                      <a:alpha val="40000"/>
                    </a:srgbClr>
                  </a:glow>
                  <a:reflection blurRad="6350" stA="55000" endA="300" endPos="45500" dir="5400000" sy="-100000" algn="bl" rotWithShape="0"/>
                </a:effectLst>
                <a:latin typeface="여기어때 잘난체" pitchFamily="34" charset="-127"/>
                <a:ea typeface="여기어때 잘난체" pitchFamily="34" charset="-127"/>
              </a:rPr>
              <a:t>MyPet</a:t>
            </a:r>
            <a:endParaRPr sz="8000" b="1" dirty="0">
              <a:ln w="12700">
                <a:solidFill>
                  <a:srgbClr val="BEB7EB"/>
                </a:solidFill>
                <a:prstDash val="solid"/>
              </a:ln>
              <a:solidFill>
                <a:srgbClr val="6667AB"/>
              </a:solidFill>
              <a:effectLst>
                <a:glow rad="139700">
                  <a:srgbClr val="6667AB">
                    <a:alpha val="40000"/>
                  </a:srgbClr>
                </a:glow>
                <a:reflection blurRad="6350" stA="55000" endA="300" endPos="45500" dir="5400000" sy="-100000" algn="bl" rotWithShape="0"/>
              </a:effectLst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73844" y="2940657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rPr>
              <a:t>김명훈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rPr>
              <a:t>,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rPr>
              <a:t>지성진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rPr>
              <a:t>,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rPr>
              <a:t>이승현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rPr>
              <a:t>,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rPr>
              <a:t>김병진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rPr>
              <a:t>,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rPr>
              <a:t>이영민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rPr>
              <a:t>,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rPr>
              <a:t>이진실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itchFamily="34" charset="-127"/>
              <a:ea typeface="여기어때 잘난체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AB6FE42-22B4-4D1F-ACBD-3C41741B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4746C877-3182-4A25-94E1-79AD9E8BF9AF}"/>
              </a:ext>
            </a:extLst>
          </p:cNvPr>
          <p:cNvGrpSpPr/>
          <p:nvPr/>
        </p:nvGrpSpPr>
        <p:grpSpPr>
          <a:xfrm>
            <a:off x="-7123" y="0"/>
            <a:ext cx="9158246" cy="5143500"/>
            <a:chOff x="-9497" y="0"/>
            <a:chExt cx="12210994" cy="6858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E245B6DF-EF01-4B2D-BFEA-3270D52D4A69}"/>
                </a:ext>
              </a:extLst>
            </p:cNvPr>
            <p:cNvGrpSpPr/>
            <p:nvPr/>
          </p:nvGrpSpPr>
          <p:grpSpPr>
            <a:xfrm>
              <a:off x="-9497" y="0"/>
              <a:ext cx="12210994" cy="6858000"/>
              <a:chOff x="0" y="0"/>
              <a:chExt cx="12192000" cy="6858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2FD07B85-CEC0-444A-9D66-60CC6F7908A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70000">
                    <a:srgbClr val="7B33A3">
                      <a:alpha val="80000"/>
                    </a:srgbClr>
                  </a:gs>
                  <a:gs pos="30000">
                    <a:srgbClr val="8F38A4">
                      <a:alpha val="80000"/>
                    </a:srgbClr>
                  </a:gs>
                  <a:gs pos="100000">
                    <a:srgbClr val="5429A8">
                      <a:alpha val="90000"/>
                    </a:srgbClr>
                  </a:gs>
                  <a:gs pos="0">
                    <a:schemeClr val="accent4">
                      <a:lumMod val="60000"/>
                      <a:lumOff val="40000"/>
                      <a:alpha val="9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" pitchFamily="34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xmlns="" id="{5C07600A-864A-4F48-BAED-51EBBB55F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355" y="2082012"/>
                <a:ext cx="7853526" cy="0"/>
              </a:xfrm>
              <a:prstGeom prst="line">
                <a:avLst/>
              </a:prstGeom>
              <a:ln>
                <a:solidFill>
                  <a:srgbClr val="B888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86C03B45-C121-4A6F-B8D2-B26CF93E5FC5}"/>
                  </a:ext>
                </a:extLst>
              </p:cNvPr>
              <p:cNvSpPr txBox="1"/>
              <p:nvPr/>
            </p:nvSpPr>
            <p:spPr>
              <a:xfrm>
                <a:off x="724355" y="1445283"/>
                <a:ext cx="1349123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n w="1270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itchFamily="34" charset="-127"/>
                    <a:ea typeface="여기어때 잘난체" pitchFamily="34" charset="-127"/>
                  </a:rPr>
                  <a:t>Part </a:t>
                </a:r>
                <a:r>
                  <a:rPr lang="en-US" altLang="ko-KR" sz="2000" b="1" dirty="0" smtClean="0">
                    <a:ln w="1270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itchFamily="34" charset="-127"/>
                    <a:ea typeface="여기어때 잘난체" pitchFamily="34" charset="-127"/>
                  </a:rPr>
                  <a:t>4</a:t>
                </a:r>
                <a:endParaRPr lang="ko-KR" altLang="en-US" sz="20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여기어때 잘난체" pitchFamily="34" charset="-127"/>
                  <a:ea typeface="여기어때 잘난체" pitchFamily="34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6B98642-370E-485E-8377-35FB1E0EE8E2}"/>
                </a:ext>
              </a:extLst>
            </p:cNvPr>
            <p:cNvSpPr txBox="1"/>
            <p:nvPr/>
          </p:nvSpPr>
          <p:spPr>
            <a:xfrm>
              <a:off x="9533672" y="6588607"/>
              <a:ext cx="2667825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ⓒSaebyeol Yu.</a:t>
              </a:r>
              <a:r>
                <a:rPr lang="ko-KR" altLang="en-US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 </a:t>
              </a:r>
              <a:r>
                <a:rPr lang="en-US" altLang="ko-KR" sz="700" dirty="0" err="1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Saebyeol’s</a:t>
              </a:r>
              <a:r>
                <a:rPr lang="ko-KR" altLang="en-US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 </a:t>
              </a:r>
              <a:r>
                <a:rPr lang="en-US" altLang="ko-KR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PowerPoint</a:t>
              </a:r>
              <a:endParaRPr lang="ko-KR" altLang="en-US" sz="700" dirty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24354" y="1673019"/>
            <a:ext cx="27622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프로젝트 설계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itchFamily="34" charset="-127"/>
              <a:ea typeface="여기어때 잘난체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47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569950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386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설계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일정관리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2907" y="68812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6513" y="68812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279905"/>
              </p:ext>
            </p:extLst>
          </p:nvPr>
        </p:nvGraphicFramePr>
        <p:xfrm>
          <a:off x="242323" y="694917"/>
          <a:ext cx="8692125" cy="4241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4624"/>
                <a:gridCol w="1729859"/>
                <a:gridCol w="670473"/>
                <a:gridCol w="670473"/>
                <a:gridCol w="670473"/>
                <a:gridCol w="670473"/>
                <a:gridCol w="670473"/>
                <a:gridCol w="670473"/>
                <a:gridCol w="670473"/>
                <a:gridCol w="670473"/>
                <a:gridCol w="663858"/>
              </a:tblGrid>
              <a:tr h="490937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항목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5F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내용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5FD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9</a:t>
                      </a:r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월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5F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10</a:t>
                      </a:r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월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5F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0441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주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5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주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5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3</a:t>
                      </a:r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주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5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4</a:t>
                      </a:r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주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5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주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5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주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5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3</a:t>
                      </a:r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주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5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4</a:t>
                      </a:r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주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5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5</a:t>
                      </a:r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주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5FD"/>
                    </a:solidFill>
                  </a:tcPr>
                </a:tc>
              </a:tr>
              <a:tr h="634360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프로젝트 기획</a:t>
                      </a:r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웹 기능 선정</a:t>
                      </a:r>
                      <a:endParaRPr lang="en-US" altLang="ko-KR" sz="140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플로우차트</a:t>
                      </a:r>
                      <a:r>
                        <a:rPr lang="en-US" altLang="ko-KR" sz="10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, 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IA·UI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시나리오</a:t>
                      </a:r>
                      <a:r>
                        <a:rPr lang="en-US" altLang="ko-KR" sz="10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9.1~</a:t>
                      </a:r>
                      <a:r>
                        <a:rPr lang="en-US" altLang="ko-KR" sz="140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 9.5</a:t>
                      </a:r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B8E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B8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343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역할 분담</a:t>
                      </a:r>
                      <a:endParaRPr lang="en-US" altLang="ko-KR" sz="140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게시판</a:t>
                      </a:r>
                      <a:r>
                        <a:rPr lang="en-US" altLang="ko-KR" sz="10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,</a:t>
                      </a:r>
                      <a:r>
                        <a:rPr lang="ko-KR" altLang="en-US" sz="10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회원관리</a:t>
                      </a:r>
                      <a:r>
                        <a:rPr lang="en-US" altLang="ko-KR" sz="10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,</a:t>
                      </a:r>
                      <a:r>
                        <a:rPr lang="en-US" altLang="ko-KR" sz="100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 </a:t>
                      </a:r>
                    </a:p>
                    <a:p>
                      <a:pPr marL="0" algn="ctr" defTabSz="914400" rtl="0" eaLnBrk="1" latinLnBrk="1" hangingPunct="1"/>
                      <a:r>
                        <a:rPr lang="ko-KR" altLang="en-US" sz="10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상품</a:t>
                      </a:r>
                      <a:r>
                        <a:rPr lang="en-US" altLang="ko-KR" sz="10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,</a:t>
                      </a:r>
                      <a:r>
                        <a:rPr lang="en-US" altLang="ko-KR" sz="100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장바구니 등</a:t>
                      </a:r>
                      <a:r>
                        <a:rPr lang="en-US" altLang="ko-KR" sz="100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~9.12</a:t>
                      </a:r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B8E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B8E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B8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17504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프로젝트 설계</a:t>
                      </a:r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DB</a:t>
                      </a:r>
                      <a:r>
                        <a:rPr lang="en-US" altLang="ko-KR" sz="140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40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설계 및 </a:t>
                      </a:r>
                      <a:endParaRPr lang="en-US" altLang="ko-KR" sz="1400" kern="120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40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테이블 작성</a:t>
                      </a:r>
                      <a:endParaRPr lang="en-US" altLang="ko-KR" sz="140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9.12~9.15</a:t>
                      </a:r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B8E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175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웹 사이트 제작</a:t>
                      </a:r>
                      <a:endParaRPr lang="en-US" altLang="ko-KR" sz="1400" kern="120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40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기능 구현</a:t>
                      </a:r>
                      <a:endParaRPr lang="en-US" altLang="ko-KR" sz="140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9.15~10.16</a:t>
                      </a:r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B8E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17504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최종점검 </a:t>
                      </a:r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PPT</a:t>
                      </a:r>
                      <a:r>
                        <a:rPr lang="en-US" altLang="ko-KR" sz="140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40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작성 및 </a:t>
                      </a:r>
                      <a:endParaRPr lang="en-US" altLang="ko-KR" sz="1400" kern="120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40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최종 확인 </a:t>
                      </a:r>
                      <a:endParaRPr lang="en-US" altLang="ko-KR" sz="140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10.16~10.17</a:t>
                      </a:r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B8E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B8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224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기능 구현 총합 </a:t>
                      </a:r>
                      <a:endParaRPr lang="en-US" altLang="ko-KR" sz="140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유지보수</a:t>
                      </a:r>
                      <a:endParaRPr lang="en-US" altLang="ko-KR" sz="140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여기어때 잘난체" pitchFamily="34" charset="-127"/>
                          <a:ea typeface="여기어때 잘난체" pitchFamily="34" charset="-127"/>
                          <a:cs typeface="+mn-cs"/>
                        </a:rPr>
                        <a:t>10.15~</a:t>
                      </a:r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B8E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여기어때 잘난체" pitchFamily="34" charset="-127"/>
                        <a:ea typeface="여기어때 잘난체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01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569950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설계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USECASE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85" y="745724"/>
            <a:ext cx="8530519" cy="414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211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569950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설계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IA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시나리오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5220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528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23" y="790113"/>
            <a:ext cx="8653102" cy="419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004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569950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6826006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설계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플로우차트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5220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528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23" y="843379"/>
            <a:ext cx="8673077" cy="4119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422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569950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6826006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설계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플로우차트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로그인 전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5220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528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22" y="828938"/>
            <a:ext cx="8653103" cy="3982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422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569950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6826006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설계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플로우차트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로그인 후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5220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528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24" y="878888"/>
            <a:ext cx="8608714" cy="4057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422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569950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설계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ERD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23" y="781235"/>
            <a:ext cx="8670858" cy="411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400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569950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설계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ERD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23" y="807868"/>
            <a:ext cx="8670858" cy="411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518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AB6FE42-22B4-4D1F-ACBD-3C41741B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4746C877-3182-4A25-94E1-79AD9E8BF9AF}"/>
              </a:ext>
            </a:extLst>
          </p:cNvPr>
          <p:cNvGrpSpPr/>
          <p:nvPr/>
        </p:nvGrpSpPr>
        <p:grpSpPr>
          <a:xfrm>
            <a:off x="-7123" y="0"/>
            <a:ext cx="9158246" cy="5143500"/>
            <a:chOff x="-9497" y="0"/>
            <a:chExt cx="12210994" cy="6858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E245B6DF-EF01-4B2D-BFEA-3270D52D4A69}"/>
                </a:ext>
              </a:extLst>
            </p:cNvPr>
            <p:cNvGrpSpPr/>
            <p:nvPr/>
          </p:nvGrpSpPr>
          <p:grpSpPr>
            <a:xfrm>
              <a:off x="-9497" y="0"/>
              <a:ext cx="12210994" cy="6858000"/>
              <a:chOff x="0" y="0"/>
              <a:chExt cx="12192000" cy="6858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2FD07B85-CEC0-444A-9D66-60CC6F7908A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70000">
                    <a:srgbClr val="7B33A3">
                      <a:alpha val="80000"/>
                    </a:srgbClr>
                  </a:gs>
                  <a:gs pos="30000">
                    <a:srgbClr val="8F38A4">
                      <a:alpha val="80000"/>
                    </a:srgbClr>
                  </a:gs>
                  <a:gs pos="100000">
                    <a:srgbClr val="5429A8">
                      <a:alpha val="90000"/>
                    </a:srgbClr>
                  </a:gs>
                  <a:gs pos="0">
                    <a:schemeClr val="accent4">
                      <a:lumMod val="60000"/>
                      <a:lumOff val="40000"/>
                      <a:alpha val="9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" pitchFamily="34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xmlns="" id="{5C07600A-864A-4F48-BAED-51EBBB55F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355" y="2082012"/>
                <a:ext cx="7853526" cy="0"/>
              </a:xfrm>
              <a:prstGeom prst="line">
                <a:avLst/>
              </a:prstGeom>
              <a:ln>
                <a:solidFill>
                  <a:srgbClr val="B888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86C03B45-C121-4A6F-B8D2-B26CF93E5FC5}"/>
                  </a:ext>
                </a:extLst>
              </p:cNvPr>
              <p:cNvSpPr txBox="1"/>
              <p:nvPr/>
            </p:nvSpPr>
            <p:spPr>
              <a:xfrm>
                <a:off x="724355" y="1445283"/>
                <a:ext cx="1340587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n w="1270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itchFamily="34" charset="-127"/>
                    <a:ea typeface="여기어때 잘난체" pitchFamily="34" charset="-127"/>
                  </a:rPr>
                  <a:t>Part 5</a:t>
                </a:r>
                <a:endParaRPr lang="ko-KR" altLang="en-US" sz="20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여기어때 잘난체" pitchFamily="34" charset="-127"/>
                  <a:ea typeface="여기어때 잘난체" pitchFamily="34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6B98642-370E-485E-8377-35FB1E0EE8E2}"/>
                </a:ext>
              </a:extLst>
            </p:cNvPr>
            <p:cNvSpPr txBox="1"/>
            <p:nvPr/>
          </p:nvSpPr>
          <p:spPr>
            <a:xfrm>
              <a:off x="9533672" y="6588607"/>
              <a:ext cx="2667825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ⓒSaebyeol Yu.</a:t>
              </a:r>
              <a:r>
                <a:rPr lang="ko-KR" altLang="en-US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 </a:t>
              </a:r>
              <a:r>
                <a:rPr lang="en-US" altLang="ko-KR" sz="700" dirty="0" err="1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Saebyeol’s</a:t>
              </a:r>
              <a:r>
                <a:rPr lang="ko-KR" altLang="en-US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 </a:t>
              </a:r>
              <a:r>
                <a:rPr lang="en-US" altLang="ko-KR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PowerPoint</a:t>
              </a:r>
              <a:endParaRPr lang="ko-KR" altLang="en-US" sz="700" dirty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59971" y="1685914"/>
            <a:ext cx="80466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프로젝트 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실행 화면</a:t>
            </a:r>
            <a:endParaRPr lang="en-US" altLang="ko-KR" sz="3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itchFamily="34" charset="-127"/>
              <a:ea typeface="여기어때 잘난체" pitchFamily="34" charset="-127"/>
            </a:endParaRP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메인페이지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itchFamily="34" charset="-127"/>
              <a:ea typeface="여기어때 잘난체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9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883919" y="127756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80A2C2A-3AB0-4A87-9B14-CE374980FC56}"/>
              </a:ext>
            </a:extLst>
          </p:cNvPr>
          <p:cNvSpPr/>
          <p:nvPr/>
        </p:nvSpPr>
        <p:spPr>
          <a:xfrm>
            <a:off x="918711" y="1494477"/>
            <a:ext cx="619640" cy="653919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rgbClr val="6667AB"/>
              </a:solidFill>
              <a:latin typeface="여기어때 잘난체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0D64D33-CE90-4C4E-83F3-348F54DB1095}"/>
              </a:ext>
            </a:extLst>
          </p:cNvPr>
          <p:cNvSpPr/>
          <p:nvPr/>
        </p:nvSpPr>
        <p:spPr>
          <a:xfrm>
            <a:off x="1761509" y="1495989"/>
            <a:ext cx="2645898" cy="653919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2000" dirty="0" smtClean="0">
                <a:latin typeface="여기어때 잘난체" pitchFamily="34" charset="-127"/>
                <a:ea typeface="여기어때 잘난체" pitchFamily="34" charset="-127"/>
              </a:rPr>
              <a:t>프로젝트 기획</a:t>
            </a:r>
            <a:endParaRPr lang="ko-KR" altLang="en-US" sz="2000" dirty="0"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A2787FF-1A23-429A-B14F-78CACA907293}"/>
              </a:ext>
            </a:extLst>
          </p:cNvPr>
          <p:cNvSpPr/>
          <p:nvPr/>
        </p:nvSpPr>
        <p:spPr>
          <a:xfrm>
            <a:off x="911010" y="2436899"/>
            <a:ext cx="620626" cy="666228"/>
          </a:xfrm>
          <a:prstGeom prst="rect">
            <a:avLst/>
          </a:prstGeom>
          <a:solidFill>
            <a:srgbClr val="797AB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569950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3824805" y="360513"/>
            <a:ext cx="1615736" cy="910653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목차</a:t>
            </a:r>
            <a:endParaRPr lang="ko-KR" alt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7A2787FF-1A23-429A-B14F-78CACA907293}"/>
              </a:ext>
            </a:extLst>
          </p:cNvPr>
          <p:cNvSpPr/>
          <p:nvPr/>
        </p:nvSpPr>
        <p:spPr>
          <a:xfrm>
            <a:off x="904295" y="3408372"/>
            <a:ext cx="627341" cy="666408"/>
          </a:xfrm>
          <a:prstGeom prst="rect">
            <a:avLst/>
          </a:prstGeom>
          <a:solidFill>
            <a:srgbClr val="AA9CD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0D64D33-CE90-4C4E-83F3-348F54DB1095}"/>
              </a:ext>
            </a:extLst>
          </p:cNvPr>
          <p:cNvSpPr/>
          <p:nvPr/>
        </p:nvSpPr>
        <p:spPr>
          <a:xfrm>
            <a:off x="1761509" y="3408372"/>
            <a:ext cx="2641815" cy="666408"/>
          </a:xfrm>
          <a:prstGeom prst="rect">
            <a:avLst/>
          </a:prstGeom>
          <a:solidFill>
            <a:srgbClr val="AA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rPr>
              <a:t>개발환</a:t>
            </a:r>
            <a:r>
              <a:rPr lang="ko-KR" altLang="en-US" sz="2000" dirty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rPr>
              <a:t>경</a:t>
            </a:r>
            <a:endParaRPr lang="ko-KR" altLang="en-US" sz="2000" dirty="0">
              <a:solidFill>
                <a:schemeClr val="bg1"/>
              </a:solidFill>
              <a:latin typeface="여기어때 잘난체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02248" y="1529048"/>
            <a:ext cx="43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080A2C2A-3AB0-4A87-9B14-CE374980FC56}"/>
              </a:ext>
            </a:extLst>
          </p:cNvPr>
          <p:cNvSpPr/>
          <p:nvPr/>
        </p:nvSpPr>
        <p:spPr>
          <a:xfrm>
            <a:off x="4751057" y="1494477"/>
            <a:ext cx="619640" cy="656944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30D64D33-CE90-4C4E-83F3-348F54DB1095}"/>
              </a:ext>
            </a:extLst>
          </p:cNvPr>
          <p:cNvSpPr/>
          <p:nvPr/>
        </p:nvSpPr>
        <p:spPr>
          <a:xfrm>
            <a:off x="5628443" y="1478702"/>
            <a:ext cx="2706610" cy="653919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2000" dirty="0" smtClean="0">
                <a:latin typeface="여기어때 잘난체" pitchFamily="34" charset="-127"/>
                <a:ea typeface="여기어때 잘난체" pitchFamily="34" charset="-127"/>
              </a:rPr>
              <a:t> 프로젝트 설계</a:t>
            </a:r>
            <a:endParaRPr lang="en-US" altLang="ko-KR" sz="2000" dirty="0"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7A2787FF-1A23-429A-B14F-78CACA907293}"/>
              </a:ext>
            </a:extLst>
          </p:cNvPr>
          <p:cNvSpPr/>
          <p:nvPr/>
        </p:nvSpPr>
        <p:spPr>
          <a:xfrm>
            <a:off x="1757425" y="2436899"/>
            <a:ext cx="2645899" cy="666228"/>
          </a:xfrm>
          <a:prstGeom prst="rect">
            <a:avLst/>
          </a:prstGeom>
          <a:solidFill>
            <a:srgbClr val="797AB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2000" dirty="0" smtClean="0">
                <a:latin typeface="여기어때 잘난체" pitchFamily="34" charset="-127"/>
                <a:ea typeface="여기어때 잘난체" pitchFamily="34" charset="-127"/>
              </a:rPr>
              <a:t>역할분</a:t>
            </a:r>
            <a:r>
              <a:rPr lang="ko-KR" altLang="en-US" sz="2000" dirty="0">
                <a:latin typeface="여기어때 잘난체" pitchFamily="34" charset="-127"/>
                <a:ea typeface="여기어때 잘난체" pitchFamily="34" charset="-127"/>
              </a:rPr>
              <a:t>배</a:t>
            </a:r>
            <a:endParaRPr lang="ko-KR" altLang="en-US" sz="2400" dirty="0">
              <a:latin typeface="여기어때 잘난체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7A2787FF-1A23-429A-B14F-78CACA907293}"/>
              </a:ext>
            </a:extLst>
          </p:cNvPr>
          <p:cNvSpPr/>
          <p:nvPr/>
        </p:nvSpPr>
        <p:spPr>
          <a:xfrm>
            <a:off x="4751057" y="2451677"/>
            <a:ext cx="620626" cy="666228"/>
          </a:xfrm>
          <a:prstGeom prst="rect">
            <a:avLst/>
          </a:prstGeom>
          <a:solidFill>
            <a:srgbClr val="797AB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7A2787FF-1A23-429A-B14F-78CACA907293}"/>
              </a:ext>
            </a:extLst>
          </p:cNvPr>
          <p:cNvSpPr/>
          <p:nvPr/>
        </p:nvSpPr>
        <p:spPr>
          <a:xfrm>
            <a:off x="5628443" y="2451677"/>
            <a:ext cx="2706610" cy="666228"/>
          </a:xfrm>
          <a:prstGeom prst="rect">
            <a:avLst/>
          </a:prstGeom>
          <a:solidFill>
            <a:srgbClr val="797AB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2000" dirty="0" smtClean="0">
                <a:latin typeface="여기어때 잘난체" pitchFamily="34" charset="-127"/>
                <a:ea typeface="여기어때 잘난체" pitchFamily="34" charset="-127"/>
              </a:rPr>
              <a:t>프로젝트 실행</a:t>
            </a:r>
            <a:endParaRPr lang="en-US" altLang="ko-KR" sz="2000" dirty="0"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7A2787FF-1A23-429A-B14F-78CACA907293}"/>
              </a:ext>
            </a:extLst>
          </p:cNvPr>
          <p:cNvSpPr/>
          <p:nvPr/>
        </p:nvSpPr>
        <p:spPr>
          <a:xfrm>
            <a:off x="4751057" y="3408372"/>
            <a:ext cx="627341" cy="666408"/>
          </a:xfrm>
          <a:prstGeom prst="rect">
            <a:avLst/>
          </a:prstGeom>
          <a:solidFill>
            <a:srgbClr val="AA9CD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rPr>
              <a:t>6</a:t>
            </a:r>
            <a:endParaRPr lang="ko-KR" altLang="en-US" sz="3200" dirty="0">
              <a:solidFill>
                <a:schemeClr val="bg1"/>
              </a:solidFill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30D64D33-CE90-4C4E-83F3-348F54DB1095}"/>
              </a:ext>
            </a:extLst>
          </p:cNvPr>
          <p:cNvSpPr/>
          <p:nvPr/>
        </p:nvSpPr>
        <p:spPr>
          <a:xfrm>
            <a:off x="5628443" y="3408372"/>
            <a:ext cx="2742726" cy="666408"/>
          </a:xfrm>
          <a:prstGeom prst="rect">
            <a:avLst/>
          </a:prstGeom>
          <a:solidFill>
            <a:srgbClr val="AA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2000" dirty="0">
                <a:latin typeface="여기어때 잘난체" pitchFamily="34" charset="-127"/>
                <a:ea typeface="여기어때 잘난체" pitchFamily="34" charset="-127"/>
              </a:rPr>
              <a:t>개선사항</a:t>
            </a:r>
            <a:endParaRPr lang="en-US" altLang="ko-KR" sz="2000" dirty="0"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833891" y="2477625"/>
            <a:ext cx="453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rPr>
              <a:t>5</a:t>
            </a:r>
            <a:endParaRPr lang="ko-KR" altLang="en-US" sz="3200" dirty="0">
              <a:solidFill>
                <a:schemeClr val="bg1"/>
              </a:solidFill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335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61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메인페이</a:t>
            </a:r>
            <a:r>
              <a:rPr lang="ko-KR" altLang="en-US" sz="20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지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1028" name="Picture 4" descr="jQuery Basics | Poiema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384" y="1833182"/>
            <a:ext cx="2635380" cy="14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ass(SCSS) 완전 정복! | HER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11" y="1833182"/>
            <a:ext cx="2874960" cy="14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tstrap · 세계에서 가장 인기있는 HTML, CSS, JS 라이브러리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37" y="1833182"/>
            <a:ext cx="1742400" cy="14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2905125" y="1516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39170" y="4962621"/>
            <a:ext cx="1920774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00" dirty="0">
                <a:solidFill>
                  <a:srgbClr val="FFFFFF"/>
                </a:solidFill>
              </a:rPr>
              <a:t>Syntactically Awesome Style Sheets</a:t>
            </a:r>
          </a:p>
        </p:txBody>
      </p:sp>
    </p:spTree>
    <p:extLst>
      <p:ext uri="{BB962C8B-B14F-4D97-AF65-F5344CB8AC3E}">
        <p14:creationId xmlns:p14="http://schemas.microsoft.com/office/powerpoint/2010/main" val="8210071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메인페이</a:t>
            </a:r>
            <a:r>
              <a:rPr lang="ko-KR" altLang="en-US" sz="20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지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4" y="820350"/>
            <a:ext cx="8244726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14954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메인페이</a:t>
            </a:r>
            <a:r>
              <a:rPr lang="ko-KR" altLang="en-US" sz="20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지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3074" name="Picture 2" descr="C:\Users\admin\Desktop\2022-10-17 18 19 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59" y="1941750"/>
            <a:ext cx="7800883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4063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메인페이</a:t>
            </a:r>
            <a:r>
              <a:rPr lang="ko-KR" altLang="en-US" sz="20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지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4098" name="Picture 2" descr="C:\Users\admin\Desktop\2022-10-17 18 19 5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1" y="1311750"/>
            <a:ext cx="826167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9513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메인페이</a:t>
            </a:r>
            <a:r>
              <a:rPr lang="ko-KR" altLang="en-US" sz="20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지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22" y="695286"/>
            <a:ext cx="5686435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013" y="2746170"/>
            <a:ext cx="5325283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30214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메인페이</a:t>
            </a:r>
            <a:r>
              <a:rPr lang="ko-KR" altLang="en-US" sz="20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지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2" y="1941750"/>
            <a:ext cx="8166417" cy="12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62078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메인페이</a:t>
            </a:r>
            <a:r>
              <a:rPr lang="ko-KR" altLang="en-US" sz="20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지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379" y="843510"/>
            <a:ext cx="5318782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77710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메인페이</a:t>
            </a:r>
            <a:r>
              <a:rPr lang="ko-KR" altLang="en-US" sz="20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지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55" y="1131550"/>
            <a:ext cx="4351731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743" y="1131550"/>
            <a:ext cx="4351732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57920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AB6FE42-22B4-4D1F-ACBD-3C41741B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4746C877-3182-4A25-94E1-79AD9E8BF9AF}"/>
              </a:ext>
            </a:extLst>
          </p:cNvPr>
          <p:cNvGrpSpPr/>
          <p:nvPr/>
        </p:nvGrpSpPr>
        <p:grpSpPr>
          <a:xfrm>
            <a:off x="-7123" y="0"/>
            <a:ext cx="9158246" cy="5143500"/>
            <a:chOff x="-9497" y="0"/>
            <a:chExt cx="12210994" cy="6858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E245B6DF-EF01-4B2D-BFEA-3270D52D4A69}"/>
                </a:ext>
              </a:extLst>
            </p:cNvPr>
            <p:cNvGrpSpPr/>
            <p:nvPr/>
          </p:nvGrpSpPr>
          <p:grpSpPr>
            <a:xfrm>
              <a:off x="-9497" y="0"/>
              <a:ext cx="12210994" cy="6858000"/>
              <a:chOff x="0" y="0"/>
              <a:chExt cx="12192000" cy="6858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2FD07B85-CEC0-444A-9D66-60CC6F7908A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70000">
                    <a:srgbClr val="7B33A3">
                      <a:alpha val="80000"/>
                    </a:srgbClr>
                  </a:gs>
                  <a:gs pos="30000">
                    <a:srgbClr val="8F38A4">
                      <a:alpha val="80000"/>
                    </a:srgbClr>
                  </a:gs>
                  <a:gs pos="100000">
                    <a:srgbClr val="5429A8">
                      <a:alpha val="90000"/>
                    </a:srgbClr>
                  </a:gs>
                  <a:gs pos="0">
                    <a:schemeClr val="accent4">
                      <a:lumMod val="60000"/>
                      <a:lumOff val="40000"/>
                      <a:alpha val="9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" pitchFamily="34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xmlns="" id="{5C07600A-864A-4F48-BAED-51EBBB55F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355" y="2082012"/>
                <a:ext cx="7853526" cy="0"/>
              </a:xfrm>
              <a:prstGeom prst="line">
                <a:avLst/>
              </a:prstGeom>
              <a:ln>
                <a:solidFill>
                  <a:srgbClr val="B888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86C03B45-C121-4A6F-B8D2-B26CF93E5FC5}"/>
                  </a:ext>
                </a:extLst>
              </p:cNvPr>
              <p:cNvSpPr txBox="1"/>
              <p:nvPr/>
            </p:nvSpPr>
            <p:spPr>
              <a:xfrm>
                <a:off x="724355" y="1445283"/>
                <a:ext cx="1340587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n w="1270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itchFamily="34" charset="-127"/>
                    <a:ea typeface="여기어때 잘난체" pitchFamily="34" charset="-127"/>
                  </a:rPr>
                  <a:t>Part 5</a:t>
                </a:r>
                <a:endParaRPr lang="ko-KR" altLang="en-US" sz="20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여기어때 잘난체" pitchFamily="34" charset="-127"/>
                  <a:ea typeface="여기어때 잘난체" pitchFamily="34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6B98642-370E-485E-8377-35FB1E0EE8E2}"/>
                </a:ext>
              </a:extLst>
            </p:cNvPr>
            <p:cNvSpPr txBox="1"/>
            <p:nvPr/>
          </p:nvSpPr>
          <p:spPr>
            <a:xfrm>
              <a:off x="9533672" y="6588607"/>
              <a:ext cx="2667825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ⓒSaebyeol Yu.</a:t>
              </a:r>
              <a:r>
                <a:rPr lang="ko-KR" altLang="en-US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 </a:t>
              </a:r>
              <a:r>
                <a:rPr lang="en-US" altLang="ko-KR" sz="700" dirty="0" err="1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Saebyeol’s</a:t>
              </a:r>
              <a:r>
                <a:rPr lang="ko-KR" altLang="en-US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 </a:t>
              </a:r>
              <a:r>
                <a:rPr lang="en-US" altLang="ko-KR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PowerPoint</a:t>
              </a:r>
              <a:endParaRPr lang="ko-KR" altLang="en-US" sz="700" dirty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087696" y="1659281"/>
            <a:ext cx="374012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프로젝트 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실행 화면</a:t>
            </a:r>
            <a:endParaRPr lang="en-US" altLang="ko-KR" sz="3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itchFamily="34" charset="-127"/>
              <a:ea typeface="여기어때 잘난체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- 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회원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itchFamily="34" charset="-127"/>
              <a:ea typeface="여기어때 잘난체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14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회원가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입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46" y="763480"/>
            <a:ext cx="2965069" cy="3822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66" y="1025093"/>
            <a:ext cx="2058554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93" y="763480"/>
            <a:ext cx="2430334" cy="403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3413464" y="2593527"/>
            <a:ext cx="292963" cy="379243"/>
          </a:xfrm>
          <a:prstGeom prst="rightArrow">
            <a:avLst/>
          </a:prstGeom>
          <a:solidFill>
            <a:srgbClr val="975BC9"/>
          </a:solidFill>
          <a:ln>
            <a:solidFill>
              <a:srgbClr val="975B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오른쪽 화살표 21"/>
          <p:cNvSpPr/>
          <p:nvPr/>
        </p:nvSpPr>
        <p:spPr>
          <a:xfrm>
            <a:off x="5634361" y="2593527"/>
            <a:ext cx="292963" cy="379243"/>
          </a:xfrm>
          <a:prstGeom prst="rightArrow">
            <a:avLst/>
          </a:prstGeom>
          <a:solidFill>
            <a:srgbClr val="975BC9"/>
          </a:solidFill>
          <a:ln>
            <a:solidFill>
              <a:srgbClr val="975B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05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AB6FE42-22B4-4D1F-ACBD-3C41741B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4746C877-3182-4A25-94E1-79AD9E8BF9AF}"/>
              </a:ext>
            </a:extLst>
          </p:cNvPr>
          <p:cNvGrpSpPr/>
          <p:nvPr/>
        </p:nvGrpSpPr>
        <p:grpSpPr>
          <a:xfrm>
            <a:off x="-7123" y="0"/>
            <a:ext cx="9158246" cy="5143500"/>
            <a:chOff x="-9497" y="0"/>
            <a:chExt cx="12210994" cy="6858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E245B6DF-EF01-4B2D-BFEA-3270D52D4A69}"/>
                </a:ext>
              </a:extLst>
            </p:cNvPr>
            <p:cNvGrpSpPr/>
            <p:nvPr/>
          </p:nvGrpSpPr>
          <p:grpSpPr>
            <a:xfrm>
              <a:off x="-9497" y="0"/>
              <a:ext cx="12210994" cy="6858000"/>
              <a:chOff x="0" y="0"/>
              <a:chExt cx="12192000" cy="6858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2FD07B85-CEC0-444A-9D66-60CC6F7908A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70000">
                    <a:srgbClr val="7B33A3">
                      <a:alpha val="80000"/>
                    </a:srgbClr>
                  </a:gs>
                  <a:gs pos="30000">
                    <a:srgbClr val="8F38A4">
                      <a:alpha val="80000"/>
                    </a:srgbClr>
                  </a:gs>
                  <a:gs pos="100000">
                    <a:srgbClr val="5429A8">
                      <a:alpha val="90000"/>
                    </a:srgbClr>
                  </a:gs>
                  <a:gs pos="0">
                    <a:schemeClr val="accent4">
                      <a:lumMod val="60000"/>
                      <a:lumOff val="40000"/>
                      <a:alpha val="9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" pitchFamily="34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xmlns="" id="{5C07600A-864A-4F48-BAED-51EBBB55F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355" y="2082012"/>
                <a:ext cx="7853526" cy="0"/>
              </a:xfrm>
              <a:prstGeom prst="line">
                <a:avLst/>
              </a:prstGeom>
              <a:ln>
                <a:solidFill>
                  <a:srgbClr val="B888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86C03B45-C121-4A6F-B8D2-B26CF93E5FC5}"/>
                  </a:ext>
                </a:extLst>
              </p:cNvPr>
              <p:cNvSpPr txBox="1"/>
              <p:nvPr/>
            </p:nvSpPr>
            <p:spPr>
              <a:xfrm>
                <a:off x="724355" y="1445283"/>
                <a:ext cx="1319247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n w="1270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itchFamily="34" charset="-127"/>
                    <a:ea typeface="여기어때 잘난체" pitchFamily="34" charset="-127"/>
                  </a:rPr>
                  <a:t>Part </a:t>
                </a:r>
                <a:r>
                  <a:rPr lang="en-US" altLang="ko-KR" sz="2000" b="1" dirty="0" smtClean="0">
                    <a:ln w="1270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itchFamily="34" charset="-127"/>
                    <a:ea typeface="여기어때 잘난체" pitchFamily="34" charset="-127"/>
                  </a:rPr>
                  <a:t>1</a:t>
                </a:r>
                <a:endParaRPr lang="ko-KR" altLang="en-US" sz="20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여기어때 잘난체" pitchFamily="34" charset="-127"/>
                  <a:ea typeface="여기어때 잘난체" pitchFamily="34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6B98642-370E-485E-8377-35FB1E0EE8E2}"/>
                </a:ext>
              </a:extLst>
            </p:cNvPr>
            <p:cNvSpPr txBox="1"/>
            <p:nvPr/>
          </p:nvSpPr>
          <p:spPr>
            <a:xfrm>
              <a:off x="9533672" y="6588607"/>
              <a:ext cx="2667825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ⓒSaebyeol Yu.</a:t>
              </a:r>
              <a:r>
                <a:rPr lang="ko-KR" altLang="en-US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 </a:t>
              </a:r>
              <a:r>
                <a:rPr lang="en-US" altLang="ko-KR" sz="700" dirty="0" err="1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Saebyeol’s</a:t>
              </a:r>
              <a:r>
                <a:rPr lang="ko-KR" altLang="en-US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 </a:t>
              </a:r>
              <a:r>
                <a:rPr lang="en-US" altLang="ko-KR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PowerPoint</a:t>
              </a:r>
              <a:endParaRPr lang="ko-KR" altLang="en-US" sz="700" dirty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24354" y="1679888"/>
            <a:ext cx="27622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프로젝트 기획</a:t>
            </a:r>
          </a:p>
        </p:txBody>
      </p:sp>
    </p:spTree>
    <p:extLst>
      <p:ext uri="{BB962C8B-B14F-4D97-AF65-F5344CB8AC3E}">
        <p14:creationId xmlns:p14="http://schemas.microsoft.com/office/powerpoint/2010/main" val="293965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5299046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회원가입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일반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-&gt;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성공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1100594"/>
            <a:ext cx="8349239" cy="3586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2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5574254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회원가입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일반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-&gt;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실패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305" y="781235"/>
            <a:ext cx="6063447" cy="408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78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회원 수정하기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09" y="701335"/>
            <a:ext cx="8628172" cy="4111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317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회원탈퇴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1" y="781235"/>
            <a:ext cx="8394979" cy="4083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53090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AB6FE42-22B4-4D1F-ACBD-3C41741B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4746C877-3182-4A25-94E1-79AD9E8BF9AF}"/>
              </a:ext>
            </a:extLst>
          </p:cNvPr>
          <p:cNvGrpSpPr/>
          <p:nvPr/>
        </p:nvGrpSpPr>
        <p:grpSpPr>
          <a:xfrm>
            <a:off x="-7123" y="0"/>
            <a:ext cx="9158246" cy="5143500"/>
            <a:chOff x="-9497" y="0"/>
            <a:chExt cx="12210994" cy="6858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E245B6DF-EF01-4B2D-BFEA-3270D52D4A69}"/>
                </a:ext>
              </a:extLst>
            </p:cNvPr>
            <p:cNvGrpSpPr/>
            <p:nvPr/>
          </p:nvGrpSpPr>
          <p:grpSpPr>
            <a:xfrm>
              <a:off x="-9497" y="0"/>
              <a:ext cx="12210994" cy="6858000"/>
              <a:chOff x="0" y="0"/>
              <a:chExt cx="12192000" cy="6858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2FD07B85-CEC0-444A-9D66-60CC6F7908A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70000">
                    <a:srgbClr val="7B33A3">
                      <a:alpha val="80000"/>
                    </a:srgbClr>
                  </a:gs>
                  <a:gs pos="30000">
                    <a:srgbClr val="8F38A4">
                      <a:alpha val="80000"/>
                    </a:srgbClr>
                  </a:gs>
                  <a:gs pos="100000">
                    <a:srgbClr val="5429A8">
                      <a:alpha val="90000"/>
                    </a:srgbClr>
                  </a:gs>
                  <a:gs pos="0">
                    <a:schemeClr val="accent4">
                      <a:lumMod val="60000"/>
                      <a:lumOff val="40000"/>
                      <a:alpha val="9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" pitchFamily="34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xmlns="" id="{5C07600A-864A-4F48-BAED-51EBBB55F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355" y="2082012"/>
                <a:ext cx="7853526" cy="0"/>
              </a:xfrm>
              <a:prstGeom prst="line">
                <a:avLst/>
              </a:prstGeom>
              <a:ln>
                <a:solidFill>
                  <a:srgbClr val="B888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86C03B45-C121-4A6F-B8D2-B26CF93E5FC5}"/>
                  </a:ext>
                </a:extLst>
              </p:cNvPr>
              <p:cNvSpPr txBox="1"/>
              <p:nvPr/>
            </p:nvSpPr>
            <p:spPr>
              <a:xfrm>
                <a:off x="724355" y="1445283"/>
                <a:ext cx="1340587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n w="1270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itchFamily="34" charset="-127"/>
                    <a:ea typeface="여기어때 잘난체" pitchFamily="34" charset="-127"/>
                  </a:rPr>
                  <a:t>Part 5</a:t>
                </a:r>
                <a:endParaRPr lang="ko-KR" altLang="en-US" sz="20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여기어때 잘난체" pitchFamily="34" charset="-127"/>
                  <a:ea typeface="여기어때 잘난체" pitchFamily="34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6B98642-370E-485E-8377-35FB1E0EE8E2}"/>
                </a:ext>
              </a:extLst>
            </p:cNvPr>
            <p:cNvSpPr txBox="1"/>
            <p:nvPr/>
          </p:nvSpPr>
          <p:spPr>
            <a:xfrm>
              <a:off x="9533672" y="6588607"/>
              <a:ext cx="2667825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ⓒSaebyeol Yu.</a:t>
              </a:r>
              <a:r>
                <a:rPr lang="ko-KR" altLang="en-US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 </a:t>
              </a:r>
              <a:r>
                <a:rPr lang="en-US" altLang="ko-KR" sz="700" dirty="0" err="1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Saebyeol’s</a:t>
              </a:r>
              <a:r>
                <a:rPr lang="ko-KR" altLang="en-US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 </a:t>
              </a:r>
              <a:r>
                <a:rPr lang="en-US" altLang="ko-KR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PowerPoint</a:t>
              </a:r>
              <a:endParaRPr lang="ko-KR" altLang="en-US" sz="700" dirty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007799" y="1673019"/>
            <a:ext cx="374012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프로젝트 </a:t>
            </a:r>
            <a:r>
              <a:rPr lang="ko-KR" altLang="en-US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실행 화면</a:t>
            </a:r>
            <a:endParaRPr lang="en-US" altLang="ko-KR" sz="3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itchFamily="34" charset="-127"/>
              <a:ea typeface="여기어때 잘난체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– 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숙소 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itchFamily="34" charset="-127"/>
              <a:ea typeface="여기어때 잘난체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45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5698542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숙소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List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08" y="774331"/>
            <a:ext cx="8592662" cy="4126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27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5698542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숙소 등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록</a:t>
            </a: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23" y="825623"/>
            <a:ext cx="8644225" cy="4092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724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5698542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숙소 상세 페이지 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1" y="781236"/>
            <a:ext cx="8370562" cy="411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283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AB6FE42-22B4-4D1F-ACBD-3C41741B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4746C877-3182-4A25-94E1-79AD9E8BF9AF}"/>
              </a:ext>
            </a:extLst>
          </p:cNvPr>
          <p:cNvGrpSpPr/>
          <p:nvPr/>
        </p:nvGrpSpPr>
        <p:grpSpPr>
          <a:xfrm>
            <a:off x="-7123" y="0"/>
            <a:ext cx="9158246" cy="5143500"/>
            <a:chOff x="-9497" y="0"/>
            <a:chExt cx="12210994" cy="6858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E245B6DF-EF01-4B2D-BFEA-3270D52D4A69}"/>
                </a:ext>
              </a:extLst>
            </p:cNvPr>
            <p:cNvGrpSpPr/>
            <p:nvPr/>
          </p:nvGrpSpPr>
          <p:grpSpPr>
            <a:xfrm>
              <a:off x="-9497" y="0"/>
              <a:ext cx="12210994" cy="6858000"/>
              <a:chOff x="0" y="0"/>
              <a:chExt cx="12192000" cy="6858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2FD07B85-CEC0-444A-9D66-60CC6F7908A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70000">
                    <a:srgbClr val="7B33A3">
                      <a:alpha val="80000"/>
                    </a:srgbClr>
                  </a:gs>
                  <a:gs pos="30000">
                    <a:srgbClr val="8F38A4">
                      <a:alpha val="80000"/>
                    </a:srgbClr>
                  </a:gs>
                  <a:gs pos="100000">
                    <a:srgbClr val="5429A8">
                      <a:alpha val="90000"/>
                    </a:srgbClr>
                  </a:gs>
                  <a:gs pos="0">
                    <a:schemeClr val="accent4">
                      <a:lumMod val="60000"/>
                      <a:lumOff val="40000"/>
                      <a:alpha val="9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" pitchFamily="34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xmlns="" id="{5C07600A-864A-4F48-BAED-51EBBB55F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355" y="2082012"/>
                <a:ext cx="7853526" cy="0"/>
              </a:xfrm>
              <a:prstGeom prst="line">
                <a:avLst/>
              </a:prstGeom>
              <a:ln>
                <a:solidFill>
                  <a:srgbClr val="B888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86C03B45-C121-4A6F-B8D2-B26CF93E5FC5}"/>
                  </a:ext>
                </a:extLst>
              </p:cNvPr>
              <p:cNvSpPr txBox="1"/>
              <p:nvPr/>
            </p:nvSpPr>
            <p:spPr>
              <a:xfrm>
                <a:off x="724355" y="1445283"/>
                <a:ext cx="1340587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n w="1270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itchFamily="34" charset="-127"/>
                    <a:ea typeface="여기어때 잘난체" pitchFamily="34" charset="-127"/>
                  </a:rPr>
                  <a:t>Part 5</a:t>
                </a:r>
                <a:endParaRPr lang="ko-KR" altLang="en-US" sz="20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여기어때 잘난체" pitchFamily="34" charset="-127"/>
                  <a:ea typeface="여기어때 잘난체" pitchFamily="34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6B98642-370E-485E-8377-35FB1E0EE8E2}"/>
                </a:ext>
              </a:extLst>
            </p:cNvPr>
            <p:cNvSpPr txBox="1"/>
            <p:nvPr/>
          </p:nvSpPr>
          <p:spPr>
            <a:xfrm>
              <a:off x="9533672" y="6588607"/>
              <a:ext cx="2667825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ⓒSaebyeol Yu.</a:t>
              </a:r>
              <a:r>
                <a:rPr lang="ko-KR" altLang="en-US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 </a:t>
              </a:r>
              <a:r>
                <a:rPr lang="en-US" altLang="ko-KR" sz="700" dirty="0" err="1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Saebyeol’s</a:t>
              </a:r>
              <a:r>
                <a:rPr lang="ko-KR" altLang="en-US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 </a:t>
              </a:r>
              <a:r>
                <a:rPr lang="en-US" altLang="ko-KR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PowerPoint</a:t>
              </a:r>
              <a:endParaRPr lang="ko-KR" altLang="en-US" sz="700" dirty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007799" y="1673019"/>
            <a:ext cx="374012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프로젝트 </a:t>
            </a:r>
            <a:r>
              <a:rPr lang="ko-KR" altLang="en-US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실행 화면</a:t>
            </a:r>
            <a:endParaRPr lang="en-US" altLang="ko-KR" sz="3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itchFamily="34" charset="-127"/>
              <a:ea typeface="여기어때 잘난체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– 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병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원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 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itchFamily="34" charset="-127"/>
              <a:ea typeface="여기어때 잘난체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136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5698542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병원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List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08" y="798990"/>
            <a:ext cx="8539396" cy="4088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053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569950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기획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타</a:t>
            </a:r>
            <a:r>
              <a:rPr lang="ko-KR" altLang="en-US" sz="20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겟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xmlns="" id="{64C8421F-8F91-4AEB-9D91-25B8D0D7B12B}"/>
              </a:ext>
            </a:extLst>
          </p:cNvPr>
          <p:cNvSpPr/>
          <p:nvPr/>
        </p:nvSpPr>
        <p:spPr>
          <a:xfrm>
            <a:off x="494433" y="1245461"/>
            <a:ext cx="8148775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14" name="그래픽 32" descr="사람">
            <a:extLst>
              <a:ext uri="{FF2B5EF4-FFF2-40B4-BE49-F238E27FC236}">
                <a16:creationId xmlns:a16="http://schemas.microsoft.com/office/drawing/2014/main" xmlns="" id="{3B4B85CE-AC89-4CBA-A618-F4B07EE4E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58000" y="1343635"/>
            <a:ext cx="914400" cy="914400"/>
          </a:xfrm>
          <a:prstGeom prst="rect">
            <a:avLst/>
          </a:prstGeom>
        </p:spPr>
      </p:pic>
      <p:pic>
        <p:nvPicPr>
          <p:cNvPr id="15" name="그래픽 32" descr="사람">
            <a:extLst>
              <a:ext uri="{FF2B5EF4-FFF2-40B4-BE49-F238E27FC236}">
                <a16:creationId xmlns:a16="http://schemas.microsoft.com/office/drawing/2014/main" xmlns="" id="{3B4B85CE-AC89-4CBA-A618-F4B07EE4E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010992" y="1351607"/>
            <a:ext cx="914400" cy="914400"/>
          </a:xfrm>
          <a:prstGeom prst="rect">
            <a:avLst/>
          </a:prstGeom>
        </p:spPr>
      </p:pic>
      <p:pic>
        <p:nvPicPr>
          <p:cNvPr id="16" name="그래픽 32" descr="사람">
            <a:extLst>
              <a:ext uri="{FF2B5EF4-FFF2-40B4-BE49-F238E27FC236}">
                <a16:creationId xmlns:a16="http://schemas.microsoft.com/office/drawing/2014/main" xmlns="" id="{3B4B85CE-AC89-4CBA-A618-F4B07EE4E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43449" y="1343635"/>
            <a:ext cx="914400" cy="914400"/>
          </a:xfrm>
          <a:prstGeom prst="rect">
            <a:avLst/>
          </a:prstGeom>
        </p:spPr>
      </p:pic>
      <p:pic>
        <p:nvPicPr>
          <p:cNvPr id="28" name="그래픽 39" descr="사람">
            <a:extLst>
              <a:ext uri="{FF2B5EF4-FFF2-40B4-BE49-F238E27FC236}">
                <a16:creationId xmlns:a16="http://schemas.microsoft.com/office/drawing/2014/main" xmlns="" id="{F488A118-0966-4927-8961-6A857BF9F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278725" y="1353074"/>
            <a:ext cx="914400" cy="914400"/>
          </a:xfrm>
          <a:prstGeom prst="rect">
            <a:avLst/>
          </a:prstGeom>
        </p:spPr>
      </p:pic>
      <p:pic>
        <p:nvPicPr>
          <p:cNvPr id="29" name="그래픽 39" descr="사람">
            <a:extLst>
              <a:ext uri="{FF2B5EF4-FFF2-40B4-BE49-F238E27FC236}">
                <a16:creationId xmlns:a16="http://schemas.microsoft.com/office/drawing/2014/main" xmlns="" id="{F488A118-0966-4927-8961-6A857BF9F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538081" y="1351607"/>
            <a:ext cx="914400" cy="914400"/>
          </a:xfrm>
          <a:prstGeom prst="rect">
            <a:avLst/>
          </a:prstGeom>
        </p:spPr>
      </p:pic>
      <p:pic>
        <p:nvPicPr>
          <p:cNvPr id="30" name="그래픽 39" descr="사람">
            <a:extLst>
              <a:ext uri="{FF2B5EF4-FFF2-40B4-BE49-F238E27FC236}">
                <a16:creationId xmlns:a16="http://schemas.microsoft.com/office/drawing/2014/main" xmlns="" id="{F488A118-0966-4927-8961-6A857BF9F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966331" y="1351607"/>
            <a:ext cx="914400" cy="914400"/>
          </a:xfrm>
          <a:prstGeom prst="rect">
            <a:avLst/>
          </a:prstGeom>
        </p:spPr>
      </p:pic>
      <p:pic>
        <p:nvPicPr>
          <p:cNvPr id="31" name="그래픽 39" descr="사람">
            <a:extLst>
              <a:ext uri="{FF2B5EF4-FFF2-40B4-BE49-F238E27FC236}">
                <a16:creationId xmlns:a16="http://schemas.microsoft.com/office/drawing/2014/main" xmlns="" id="{F488A118-0966-4927-8961-6A857BF9F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77517" y="1343635"/>
            <a:ext cx="914400" cy="914400"/>
          </a:xfrm>
          <a:prstGeom prst="rect">
            <a:avLst/>
          </a:prstGeom>
        </p:spPr>
      </p:pic>
      <p:pic>
        <p:nvPicPr>
          <p:cNvPr id="32" name="그래픽 39" descr="사람">
            <a:extLst>
              <a:ext uri="{FF2B5EF4-FFF2-40B4-BE49-F238E27FC236}">
                <a16:creationId xmlns:a16="http://schemas.microsoft.com/office/drawing/2014/main" xmlns="" id="{F488A118-0966-4927-8961-6A857BF9F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95835" y="1351607"/>
            <a:ext cx="914400" cy="914400"/>
          </a:xfrm>
          <a:prstGeom prst="rect">
            <a:avLst/>
          </a:prstGeom>
        </p:spPr>
      </p:pic>
      <p:pic>
        <p:nvPicPr>
          <p:cNvPr id="33" name="그래픽 39" descr="사람">
            <a:extLst>
              <a:ext uri="{FF2B5EF4-FFF2-40B4-BE49-F238E27FC236}">
                <a16:creationId xmlns:a16="http://schemas.microsoft.com/office/drawing/2014/main" xmlns="" id="{F488A118-0966-4927-8961-6A857BF9F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388746" y="1351607"/>
            <a:ext cx="914400" cy="914400"/>
          </a:xfrm>
          <a:prstGeom prst="rect">
            <a:avLst/>
          </a:prstGeom>
        </p:spPr>
      </p:pic>
      <p:pic>
        <p:nvPicPr>
          <p:cNvPr id="34" name="그래픽 39" descr="사람">
            <a:extLst>
              <a:ext uri="{FF2B5EF4-FFF2-40B4-BE49-F238E27FC236}">
                <a16:creationId xmlns:a16="http://schemas.microsoft.com/office/drawing/2014/main" xmlns="" id="{F488A118-0966-4927-8961-6A857BF9F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837972" y="1351607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5E19C40-CAD8-4F97-A2F6-79F2804CA3A6}"/>
              </a:ext>
            </a:extLst>
          </p:cNvPr>
          <p:cNvSpPr txBox="1"/>
          <p:nvPr/>
        </p:nvSpPr>
        <p:spPr>
          <a:xfrm>
            <a:off x="2220506" y="784869"/>
            <a:ext cx="4642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itchFamily="34" charset="-127"/>
                <a:ea typeface="여기어때 잘난체" pitchFamily="34" charset="-127"/>
              </a:rPr>
              <a:t>10</a:t>
            </a:r>
            <a:r>
              <a:rPr lang="ko-KR" altLang="en-US" sz="2400" dirty="0">
                <a:latin typeface="여기어때 잘난체" pitchFamily="34" charset="-127"/>
                <a:ea typeface="여기어때 잘난체" pitchFamily="34" charset="-127"/>
              </a:rPr>
              <a:t>명 중           </a:t>
            </a:r>
            <a:r>
              <a:rPr lang="ko-KR" altLang="en-US" sz="2400" dirty="0" smtClean="0">
                <a:latin typeface="여기어때 잘난체" pitchFamily="34" charset="-127"/>
                <a:ea typeface="여기어때 잘난체" pitchFamily="34" charset="-127"/>
              </a:rPr>
              <a:t>이 키운다고 응답</a:t>
            </a:r>
            <a:r>
              <a:rPr lang="en-US" altLang="ko-KR" sz="2400" dirty="0" smtClean="0">
                <a:latin typeface="여기어때 잘난체" pitchFamily="34" charset="-127"/>
                <a:ea typeface="여기어때 잘난체" pitchFamily="34" charset="-127"/>
              </a:rPr>
              <a:t>!</a:t>
            </a:r>
            <a:endParaRPr lang="ko-KR" altLang="en-US" sz="2400" dirty="0"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088D2E9A-A8AB-4426-9C16-664EA039B47E}"/>
              </a:ext>
            </a:extLst>
          </p:cNvPr>
          <p:cNvSpPr/>
          <p:nvPr/>
        </p:nvSpPr>
        <p:spPr>
          <a:xfrm>
            <a:off x="3438393" y="739093"/>
            <a:ext cx="840332" cy="553216"/>
          </a:xfrm>
          <a:prstGeom prst="rect">
            <a:avLst/>
          </a:prstGeom>
          <a:solidFill>
            <a:srgbClr val="AD7DD5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67E6C17-5109-44D3-B2F6-AD6D3FD235E2}"/>
              </a:ext>
            </a:extLst>
          </p:cNvPr>
          <p:cNvSpPr txBox="1"/>
          <p:nvPr/>
        </p:nvSpPr>
        <p:spPr>
          <a:xfrm>
            <a:off x="3484041" y="725560"/>
            <a:ext cx="868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rPr>
              <a:t>3</a:t>
            </a:r>
            <a:r>
              <a:rPr lang="ko-KR" altLang="en-US" sz="2800" spc="-150" dirty="0" smtClean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rPr>
              <a:t>명</a:t>
            </a:r>
            <a:endParaRPr lang="ko-KR" altLang="en-US" sz="2800" spc="-150" dirty="0">
              <a:solidFill>
                <a:schemeClr val="bg1"/>
              </a:solidFill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841FAA0-5A46-4D99-9E1F-01EE767A8E2D}"/>
              </a:ext>
            </a:extLst>
          </p:cNvPr>
          <p:cNvSpPr txBox="1"/>
          <p:nvPr/>
        </p:nvSpPr>
        <p:spPr>
          <a:xfrm>
            <a:off x="1063547" y="2697315"/>
            <a:ext cx="7205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itchFamily="34" charset="-127"/>
                <a:ea typeface="여기어때 잘난체" pitchFamily="34" charset="-127"/>
              </a:rPr>
              <a:t>10</a:t>
            </a:r>
            <a:r>
              <a:rPr lang="ko-KR" altLang="en-US" sz="2400" dirty="0">
                <a:latin typeface="여기어때 잘난체" pitchFamily="34" charset="-127"/>
                <a:ea typeface="여기어때 잘난체" pitchFamily="34" charset="-127"/>
              </a:rPr>
              <a:t>명 중           </a:t>
            </a:r>
            <a:r>
              <a:rPr lang="ko-KR" altLang="en-US" sz="2400" dirty="0" smtClean="0">
                <a:latin typeface="여기어때 잘난체" pitchFamily="34" charset="-127"/>
                <a:ea typeface="여기어때 잘난체" pitchFamily="34" charset="-127"/>
              </a:rPr>
              <a:t>이 </a:t>
            </a:r>
            <a:r>
              <a:rPr lang="ko-KR" altLang="en-US" sz="2400" dirty="0" smtClean="0">
                <a:latin typeface="여기어때 잘난체" pitchFamily="34" charset="-127"/>
                <a:ea typeface="여기어때 잘난체" pitchFamily="34" charset="-127"/>
              </a:rPr>
              <a:t>반려동물 </a:t>
            </a:r>
            <a:r>
              <a:rPr lang="ko-KR" altLang="en-US" sz="2400" dirty="0" err="1" smtClean="0">
                <a:latin typeface="여기어때 잘난체" pitchFamily="34" charset="-127"/>
                <a:ea typeface="여기어때 잘난체" pitchFamily="34" charset="-127"/>
              </a:rPr>
              <a:t>앱을</a:t>
            </a:r>
            <a:r>
              <a:rPr lang="ko-KR" altLang="en-US" sz="2400" dirty="0" smtClean="0">
                <a:latin typeface="여기어때 잘난체" pitchFamily="34" charset="-127"/>
                <a:ea typeface="여기어때 잘난체" pitchFamily="34" charset="-127"/>
              </a:rPr>
              <a:t> 사용한다고 응답</a:t>
            </a:r>
            <a:r>
              <a:rPr lang="en-US" altLang="ko-KR" sz="2400" dirty="0">
                <a:latin typeface="여기어때 잘난체" pitchFamily="34" charset="-127"/>
                <a:ea typeface="여기어때 잘난체" pitchFamily="34" charset="-127"/>
              </a:rPr>
              <a:t>!</a:t>
            </a:r>
            <a:endParaRPr lang="ko-KR" altLang="en-US" sz="2400" dirty="0"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40" name="양쪽 대괄호 39">
            <a:extLst>
              <a:ext uri="{FF2B5EF4-FFF2-40B4-BE49-F238E27FC236}">
                <a16:creationId xmlns:a16="http://schemas.microsoft.com/office/drawing/2014/main" xmlns="" id="{64C8421F-8F91-4AEB-9D91-25B8D0D7B12B}"/>
              </a:ext>
            </a:extLst>
          </p:cNvPr>
          <p:cNvSpPr/>
          <p:nvPr/>
        </p:nvSpPr>
        <p:spPr>
          <a:xfrm>
            <a:off x="489198" y="3144488"/>
            <a:ext cx="8148775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41" name="그래픽 46" descr="여자">
            <a:extLst>
              <a:ext uri="{FF2B5EF4-FFF2-40B4-BE49-F238E27FC236}">
                <a16:creationId xmlns:a16="http://schemas.microsoft.com/office/drawing/2014/main" xmlns="" id="{3FF6D501-20D0-4280-83EB-35BC7F745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458000" y="3574291"/>
            <a:ext cx="914400" cy="914400"/>
          </a:xfrm>
          <a:prstGeom prst="rect">
            <a:avLst/>
          </a:prstGeom>
        </p:spPr>
      </p:pic>
      <p:pic>
        <p:nvPicPr>
          <p:cNvPr id="42" name="그래픽 46" descr="여자">
            <a:extLst>
              <a:ext uri="{FF2B5EF4-FFF2-40B4-BE49-F238E27FC236}">
                <a16:creationId xmlns:a16="http://schemas.microsoft.com/office/drawing/2014/main" xmlns="" id="{3FF6D501-20D0-4280-83EB-35BC7F745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010992" y="3574291"/>
            <a:ext cx="914400" cy="914400"/>
          </a:xfrm>
          <a:prstGeom prst="rect">
            <a:avLst/>
          </a:prstGeom>
        </p:spPr>
      </p:pic>
      <p:pic>
        <p:nvPicPr>
          <p:cNvPr id="43" name="그래픽 46" descr="여자">
            <a:extLst>
              <a:ext uri="{FF2B5EF4-FFF2-40B4-BE49-F238E27FC236}">
                <a16:creationId xmlns:a16="http://schemas.microsoft.com/office/drawing/2014/main" xmlns="" id="{3FF6D501-20D0-4280-83EB-35BC7F745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543449" y="3574291"/>
            <a:ext cx="914400" cy="914400"/>
          </a:xfrm>
          <a:prstGeom prst="rect">
            <a:avLst/>
          </a:prstGeom>
        </p:spPr>
      </p:pic>
      <p:pic>
        <p:nvPicPr>
          <p:cNvPr id="44" name="그래픽 46" descr="여자">
            <a:extLst>
              <a:ext uri="{FF2B5EF4-FFF2-40B4-BE49-F238E27FC236}">
                <a16:creationId xmlns:a16="http://schemas.microsoft.com/office/drawing/2014/main" xmlns="" id="{3FF6D501-20D0-4280-83EB-35BC7F745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095835" y="3574291"/>
            <a:ext cx="914400" cy="914400"/>
          </a:xfrm>
          <a:prstGeom prst="rect">
            <a:avLst/>
          </a:prstGeom>
        </p:spPr>
      </p:pic>
      <p:pic>
        <p:nvPicPr>
          <p:cNvPr id="45" name="그래픽 46" descr="여자">
            <a:extLst>
              <a:ext uri="{FF2B5EF4-FFF2-40B4-BE49-F238E27FC236}">
                <a16:creationId xmlns:a16="http://schemas.microsoft.com/office/drawing/2014/main" xmlns="" id="{3FF6D501-20D0-4280-83EB-35BC7F745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654421" y="3574291"/>
            <a:ext cx="914400" cy="914400"/>
          </a:xfrm>
          <a:prstGeom prst="rect">
            <a:avLst/>
          </a:prstGeom>
        </p:spPr>
      </p:pic>
      <p:pic>
        <p:nvPicPr>
          <p:cNvPr id="46" name="그래픽 46" descr="여자">
            <a:extLst>
              <a:ext uri="{FF2B5EF4-FFF2-40B4-BE49-F238E27FC236}">
                <a16:creationId xmlns:a16="http://schemas.microsoft.com/office/drawing/2014/main" xmlns="" id="{3FF6D501-20D0-4280-83EB-35BC7F745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227114" y="3574291"/>
            <a:ext cx="914400" cy="914400"/>
          </a:xfrm>
          <a:prstGeom prst="rect">
            <a:avLst/>
          </a:prstGeom>
        </p:spPr>
      </p:pic>
      <p:pic>
        <p:nvPicPr>
          <p:cNvPr id="47" name="그래픽 54" descr="여자">
            <a:extLst>
              <a:ext uri="{FF2B5EF4-FFF2-40B4-BE49-F238E27FC236}">
                <a16:creationId xmlns:a16="http://schemas.microsoft.com/office/drawing/2014/main" xmlns="" id="{F66A7DEC-D406-4C30-AEA3-922F4F5AFF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810256" y="3574291"/>
            <a:ext cx="914400" cy="914400"/>
          </a:xfrm>
          <a:prstGeom prst="rect">
            <a:avLst/>
          </a:prstGeom>
        </p:spPr>
      </p:pic>
      <p:pic>
        <p:nvPicPr>
          <p:cNvPr id="48" name="그래픽 54" descr="여자">
            <a:extLst>
              <a:ext uri="{FF2B5EF4-FFF2-40B4-BE49-F238E27FC236}">
                <a16:creationId xmlns:a16="http://schemas.microsoft.com/office/drawing/2014/main" xmlns="" id="{F66A7DEC-D406-4C30-AEA3-922F4F5AFF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388746" y="3593075"/>
            <a:ext cx="914400" cy="914400"/>
          </a:xfrm>
          <a:prstGeom prst="rect">
            <a:avLst/>
          </a:prstGeom>
        </p:spPr>
      </p:pic>
      <p:pic>
        <p:nvPicPr>
          <p:cNvPr id="49" name="그래픽 54" descr="여자">
            <a:extLst>
              <a:ext uri="{FF2B5EF4-FFF2-40B4-BE49-F238E27FC236}">
                <a16:creationId xmlns:a16="http://schemas.microsoft.com/office/drawing/2014/main" xmlns="" id="{F66A7DEC-D406-4C30-AEA3-922F4F5AFF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948724" y="3593075"/>
            <a:ext cx="914400" cy="914400"/>
          </a:xfrm>
          <a:prstGeom prst="rect">
            <a:avLst/>
          </a:prstGeom>
        </p:spPr>
      </p:pic>
      <p:pic>
        <p:nvPicPr>
          <p:cNvPr id="50" name="그래픽 54" descr="여자">
            <a:extLst>
              <a:ext uri="{FF2B5EF4-FFF2-40B4-BE49-F238E27FC236}">
                <a16:creationId xmlns:a16="http://schemas.microsoft.com/office/drawing/2014/main" xmlns="" id="{F66A7DEC-D406-4C30-AEA3-922F4F5AFF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538081" y="3593075"/>
            <a:ext cx="914400" cy="91440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8CC4B09A-6FEC-4638-A338-52F9D3AEF2B6}"/>
              </a:ext>
            </a:extLst>
          </p:cNvPr>
          <p:cNvSpPr/>
          <p:nvPr/>
        </p:nvSpPr>
        <p:spPr>
          <a:xfrm>
            <a:off x="2278411" y="2603970"/>
            <a:ext cx="895224" cy="648354"/>
          </a:xfrm>
          <a:prstGeom prst="rect">
            <a:avLst/>
          </a:prstGeom>
          <a:solidFill>
            <a:srgbClr val="F2B8EB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67E6C17-5109-44D3-B2F6-AD6D3FD235E2}"/>
              </a:ext>
            </a:extLst>
          </p:cNvPr>
          <p:cNvSpPr txBox="1"/>
          <p:nvPr/>
        </p:nvSpPr>
        <p:spPr>
          <a:xfrm>
            <a:off x="2350406" y="2638573"/>
            <a:ext cx="86820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rPr>
              <a:t>6</a:t>
            </a:r>
            <a:r>
              <a:rPr lang="ko-KR" altLang="en-US" sz="2800" spc="-150" dirty="0" smtClean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rPr>
              <a:t>명</a:t>
            </a:r>
            <a:endParaRPr lang="ko-KR" altLang="en-US" sz="2800" spc="-150" dirty="0">
              <a:solidFill>
                <a:schemeClr val="bg1"/>
              </a:solidFill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0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5698542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병원 등록 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5" y="790112"/>
            <a:ext cx="8483574" cy="4067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053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5698542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병원 상세 페이지 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1" y="834500"/>
            <a:ext cx="8396500" cy="4019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053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AB6FE42-22B4-4D1F-ACBD-3C41741B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4746C877-3182-4A25-94E1-79AD9E8BF9AF}"/>
              </a:ext>
            </a:extLst>
          </p:cNvPr>
          <p:cNvGrpSpPr/>
          <p:nvPr/>
        </p:nvGrpSpPr>
        <p:grpSpPr>
          <a:xfrm>
            <a:off x="-7123" y="0"/>
            <a:ext cx="9158246" cy="5143500"/>
            <a:chOff x="-9497" y="0"/>
            <a:chExt cx="12210994" cy="6858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E245B6DF-EF01-4B2D-BFEA-3270D52D4A69}"/>
                </a:ext>
              </a:extLst>
            </p:cNvPr>
            <p:cNvGrpSpPr/>
            <p:nvPr/>
          </p:nvGrpSpPr>
          <p:grpSpPr>
            <a:xfrm>
              <a:off x="-9497" y="0"/>
              <a:ext cx="12210994" cy="6858000"/>
              <a:chOff x="0" y="0"/>
              <a:chExt cx="12192000" cy="6858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2FD07B85-CEC0-444A-9D66-60CC6F7908A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70000">
                    <a:srgbClr val="7B33A3">
                      <a:alpha val="80000"/>
                    </a:srgbClr>
                  </a:gs>
                  <a:gs pos="30000">
                    <a:srgbClr val="8F38A4">
                      <a:alpha val="80000"/>
                    </a:srgbClr>
                  </a:gs>
                  <a:gs pos="100000">
                    <a:srgbClr val="5429A8">
                      <a:alpha val="90000"/>
                    </a:srgbClr>
                  </a:gs>
                  <a:gs pos="0">
                    <a:schemeClr val="accent4">
                      <a:lumMod val="60000"/>
                      <a:lumOff val="40000"/>
                      <a:alpha val="9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" pitchFamily="34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xmlns="" id="{5C07600A-864A-4F48-BAED-51EBBB55F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355" y="2082012"/>
                <a:ext cx="7853526" cy="0"/>
              </a:xfrm>
              <a:prstGeom prst="line">
                <a:avLst/>
              </a:prstGeom>
              <a:ln>
                <a:solidFill>
                  <a:srgbClr val="B888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86C03B45-C121-4A6F-B8D2-B26CF93E5FC5}"/>
                  </a:ext>
                </a:extLst>
              </p:cNvPr>
              <p:cNvSpPr txBox="1"/>
              <p:nvPr/>
            </p:nvSpPr>
            <p:spPr>
              <a:xfrm>
                <a:off x="724355" y="1445283"/>
                <a:ext cx="1340587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n w="1270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itchFamily="34" charset="-127"/>
                    <a:ea typeface="여기어때 잘난체" pitchFamily="34" charset="-127"/>
                  </a:rPr>
                  <a:t>Part 5</a:t>
                </a:r>
                <a:endParaRPr lang="ko-KR" altLang="en-US" sz="20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여기어때 잘난체" pitchFamily="34" charset="-127"/>
                  <a:ea typeface="여기어때 잘난체" pitchFamily="34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6B98642-370E-485E-8377-35FB1E0EE8E2}"/>
                </a:ext>
              </a:extLst>
            </p:cNvPr>
            <p:cNvSpPr txBox="1"/>
            <p:nvPr/>
          </p:nvSpPr>
          <p:spPr>
            <a:xfrm>
              <a:off x="9533672" y="6588607"/>
              <a:ext cx="2667825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ⓒSaebyeol Yu.</a:t>
              </a:r>
              <a:r>
                <a:rPr lang="ko-KR" altLang="en-US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 </a:t>
              </a:r>
              <a:r>
                <a:rPr lang="en-US" altLang="ko-KR" sz="700" dirty="0" err="1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Saebyeol’s</a:t>
              </a:r>
              <a:r>
                <a:rPr lang="ko-KR" altLang="en-US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 </a:t>
              </a:r>
              <a:r>
                <a:rPr lang="en-US" altLang="ko-KR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PowerPoint</a:t>
              </a:r>
              <a:endParaRPr lang="ko-KR" altLang="en-US" sz="700" dirty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433927" y="1688884"/>
            <a:ext cx="374012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프로젝트 실행 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화면</a:t>
            </a:r>
            <a:endParaRPr lang="en-US" altLang="ko-KR" sz="3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itchFamily="34" charset="-127"/>
              <a:ea typeface="여기어때 잘난체" pitchFamily="34" charset="-127"/>
            </a:endParaRP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– 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문의사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항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 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itchFamily="34" charset="-127"/>
              <a:ea typeface="여기어때 잘난체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8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7855092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en-US" altLang="ko-KR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Main Page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에서 문의사항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Page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로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이동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67" y="949909"/>
            <a:ext cx="7177833" cy="3348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65214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문의사항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Page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01" y="701335"/>
            <a:ext cx="8635347" cy="4163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63187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등록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Page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00" y="701335"/>
            <a:ext cx="8633179" cy="417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61285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수정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Page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57" y="701334"/>
            <a:ext cx="8599835" cy="4234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6449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검색 기능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5" y="701335"/>
            <a:ext cx="8483574" cy="4252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0461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검색 기능</a:t>
            </a:r>
          </a:p>
          <a:p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13" y="763480"/>
            <a:ext cx="8546570" cy="4172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85745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AB6FE42-22B4-4D1F-ACBD-3C41741B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4746C877-3182-4A25-94E1-79AD9E8BF9AF}"/>
              </a:ext>
            </a:extLst>
          </p:cNvPr>
          <p:cNvGrpSpPr/>
          <p:nvPr/>
        </p:nvGrpSpPr>
        <p:grpSpPr>
          <a:xfrm>
            <a:off x="-7123" y="0"/>
            <a:ext cx="9158246" cy="5143500"/>
            <a:chOff x="-9497" y="0"/>
            <a:chExt cx="12210994" cy="6858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E245B6DF-EF01-4B2D-BFEA-3270D52D4A69}"/>
                </a:ext>
              </a:extLst>
            </p:cNvPr>
            <p:cNvGrpSpPr/>
            <p:nvPr/>
          </p:nvGrpSpPr>
          <p:grpSpPr>
            <a:xfrm>
              <a:off x="-9497" y="0"/>
              <a:ext cx="12210994" cy="6858000"/>
              <a:chOff x="0" y="0"/>
              <a:chExt cx="12192000" cy="6858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2FD07B85-CEC0-444A-9D66-60CC6F7908A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70000">
                    <a:srgbClr val="7B33A3">
                      <a:alpha val="80000"/>
                    </a:srgbClr>
                  </a:gs>
                  <a:gs pos="30000">
                    <a:srgbClr val="8F38A4">
                      <a:alpha val="80000"/>
                    </a:srgbClr>
                  </a:gs>
                  <a:gs pos="100000">
                    <a:srgbClr val="5429A8">
                      <a:alpha val="90000"/>
                    </a:srgbClr>
                  </a:gs>
                  <a:gs pos="0">
                    <a:schemeClr val="accent4">
                      <a:lumMod val="60000"/>
                      <a:lumOff val="40000"/>
                      <a:alpha val="9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" pitchFamily="34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xmlns="" id="{5C07600A-864A-4F48-BAED-51EBBB55F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355" y="2082012"/>
                <a:ext cx="7853526" cy="0"/>
              </a:xfrm>
              <a:prstGeom prst="line">
                <a:avLst/>
              </a:prstGeom>
              <a:ln>
                <a:solidFill>
                  <a:srgbClr val="B888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86C03B45-C121-4A6F-B8D2-B26CF93E5FC5}"/>
                  </a:ext>
                </a:extLst>
              </p:cNvPr>
              <p:cNvSpPr txBox="1"/>
              <p:nvPr/>
            </p:nvSpPr>
            <p:spPr>
              <a:xfrm>
                <a:off x="724355" y="1445283"/>
                <a:ext cx="1340587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n w="1270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itchFamily="34" charset="-127"/>
                    <a:ea typeface="여기어때 잘난체" pitchFamily="34" charset="-127"/>
                  </a:rPr>
                  <a:t>Part 5</a:t>
                </a:r>
                <a:endParaRPr lang="ko-KR" altLang="en-US" sz="20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여기어때 잘난체" pitchFamily="34" charset="-127"/>
                  <a:ea typeface="여기어때 잘난체" pitchFamily="34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6B98642-370E-485E-8377-35FB1E0EE8E2}"/>
                </a:ext>
              </a:extLst>
            </p:cNvPr>
            <p:cNvSpPr txBox="1"/>
            <p:nvPr/>
          </p:nvSpPr>
          <p:spPr>
            <a:xfrm>
              <a:off x="9533672" y="6588607"/>
              <a:ext cx="2667825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ⓒSaebyeol Yu.</a:t>
              </a:r>
              <a:r>
                <a:rPr lang="ko-KR" altLang="en-US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 </a:t>
              </a:r>
              <a:r>
                <a:rPr lang="en-US" altLang="ko-KR" sz="700" dirty="0" err="1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Saebyeol’s</a:t>
              </a:r>
              <a:r>
                <a:rPr lang="ko-KR" altLang="en-US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 </a:t>
              </a:r>
              <a:r>
                <a:rPr lang="en-US" altLang="ko-KR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PowerPoint</a:t>
              </a:r>
              <a:endParaRPr lang="ko-KR" altLang="en-US" sz="700" dirty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72687" y="1655264"/>
            <a:ext cx="5062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프로젝트 실행 </a:t>
            </a:r>
            <a:r>
              <a:rPr lang="en-US" altLang="ko-K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– 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공지사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항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 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itchFamily="34" charset="-127"/>
              <a:ea typeface="여기어때 잘난체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8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569950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기획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취지 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aphicFrame>
        <p:nvGraphicFramePr>
          <p:cNvPr id="2" name="차트 1"/>
          <p:cNvGraphicFramePr/>
          <p:nvPr>
            <p:extLst>
              <p:ext uri="{D42A27DB-BD31-4B8C-83A1-F6EECF244321}">
                <p14:modId xmlns:p14="http://schemas.microsoft.com/office/powerpoint/2010/main" val="3779191252"/>
              </p:ext>
            </p:extLst>
          </p:nvPr>
        </p:nvGraphicFramePr>
        <p:xfrm>
          <a:off x="242323" y="1376231"/>
          <a:ext cx="4659696" cy="36631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직사각형 5"/>
          <p:cNvSpPr/>
          <p:nvPr/>
        </p:nvSpPr>
        <p:spPr>
          <a:xfrm>
            <a:off x="323075" y="827919"/>
            <a:ext cx="4406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216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400" b="1" kern="1200" dirty="0">
                <a:latin typeface="여기어때 잘난체" pitchFamily="34" charset="-127"/>
                <a:ea typeface="여기어때 잘난체" pitchFamily="34" charset="-127"/>
              </a:rPr>
              <a:t>“2021</a:t>
            </a:r>
            <a:r>
              <a:rPr lang="ko-KR" altLang="en-US" sz="2400" b="1" kern="1200" dirty="0">
                <a:latin typeface="여기어때 잘난체" pitchFamily="34" charset="-127"/>
                <a:ea typeface="여기어때 잘난체" pitchFamily="34" charset="-127"/>
              </a:rPr>
              <a:t>년도 반려동물 관련 </a:t>
            </a:r>
            <a:r>
              <a:rPr lang="ko-KR" altLang="en-US" sz="2400" b="1" kern="1200" dirty="0" err="1">
                <a:latin typeface="여기어때 잘난체" pitchFamily="34" charset="-127"/>
                <a:ea typeface="여기어때 잘난체" pitchFamily="34" charset="-127"/>
              </a:rPr>
              <a:t>앱</a:t>
            </a:r>
            <a:r>
              <a:rPr lang="en-US" altLang="ko-KR" sz="2400" b="1" kern="1200" dirty="0">
                <a:latin typeface="여기어때 잘난체" pitchFamily="34" charset="-127"/>
                <a:ea typeface="여기어때 잘난체" pitchFamily="34" charset="-127"/>
              </a:rPr>
              <a:t>”</a:t>
            </a:r>
            <a:r>
              <a:rPr lang="ko-KR" altLang="en-US" sz="2400" b="1" kern="1200" dirty="0">
                <a:latin typeface="여기어때 잘난체" pitchFamily="34" charset="-127"/>
                <a:ea typeface="여기어때 잘난체" pitchFamily="34" charset="-127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5593" y="3273656"/>
            <a:ext cx="116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여기어때 잘난체" pitchFamily="34" charset="-127"/>
                <a:ea typeface="여기어때 잘난체" pitchFamily="34" charset="-127"/>
              </a:rPr>
              <a:t>40.2%</a:t>
            </a:r>
            <a:endParaRPr lang="ko-KR" altLang="en-US" sz="1200" dirty="0"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24000" y="4237591"/>
            <a:ext cx="807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여기어때 잘난체" pitchFamily="34" charset="-127"/>
                <a:ea typeface="여기어때 잘난체" pitchFamily="34" charset="-127"/>
              </a:rPr>
              <a:t>18.8%</a:t>
            </a:r>
            <a:endParaRPr lang="ko-KR" altLang="en-US" sz="1200" dirty="0"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4804" y="3117837"/>
            <a:ext cx="754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여기어때 잘난체" pitchFamily="34" charset="-127"/>
                <a:ea typeface="여기어때 잘난체" pitchFamily="34" charset="-127"/>
              </a:rPr>
              <a:t>17.9%</a:t>
            </a:r>
            <a:endParaRPr lang="ko-KR" altLang="en-US" sz="1200" b="1" dirty="0"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79406" y="2323009"/>
            <a:ext cx="861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여기어때 잘난체" pitchFamily="34" charset="-127"/>
                <a:ea typeface="여기어때 잘난체" pitchFamily="34" charset="-127"/>
              </a:rPr>
              <a:t>9.2%</a:t>
            </a:r>
            <a:endParaRPr lang="ko-KR" altLang="en-US" sz="1200" dirty="0"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06256" y="1289584"/>
            <a:ext cx="41503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여기어때 잘난체" pitchFamily="34" charset="-127"/>
                <a:ea typeface="여기어때 잘난체" pitchFamily="34" charset="-127"/>
              </a:rPr>
              <a:t>반려동물 관련 </a:t>
            </a:r>
            <a:r>
              <a:rPr lang="ko-KR" altLang="en-US" dirty="0" err="1" smtClean="0">
                <a:latin typeface="여기어때 잘난체" pitchFamily="34" charset="-127"/>
                <a:ea typeface="여기어때 잘난체" pitchFamily="34" charset="-127"/>
              </a:rPr>
              <a:t>앱을</a:t>
            </a:r>
            <a:r>
              <a:rPr lang="ko-KR" altLang="en-US" dirty="0" smtClean="0">
                <a:latin typeface="여기어때 잘난체" pitchFamily="34" charset="-127"/>
                <a:ea typeface="여기어때 잘난체" pitchFamily="34" charset="-127"/>
              </a:rPr>
              <a:t> 이용하는 </a:t>
            </a:r>
            <a:endParaRPr lang="en-US" altLang="ko-KR" dirty="0" smtClean="0">
              <a:latin typeface="여기어때 잘난체" pitchFamily="34" charset="-127"/>
              <a:ea typeface="여기어때 잘난체" pitchFamily="34" charset="-127"/>
            </a:endParaRPr>
          </a:p>
          <a:p>
            <a:pPr algn="ctr"/>
            <a:r>
              <a:rPr lang="ko-KR" altLang="en-US" dirty="0" smtClean="0">
                <a:latin typeface="여기어때 잘난체" pitchFamily="34" charset="-127"/>
                <a:ea typeface="여기어때 잘난체" pitchFamily="34" charset="-127"/>
              </a:rPr>
              <a:t>반려가구 </a:t>
            </a:r>
            <a:r>
              <a:rPr lang="en-US" altLang="ko-KR" dirty="0" smtClean="0">
                <a:latin typeface="여기어때 잘난체" pitchFamily="34" charset="-127"/>
                <a:ea typeface="여기어때 잘난체" pitchFamily="34" charset="-127"/>
              </a:rPr>
              <a:t>57.7%</a:t>
            </a:r>
            <a:r>
              <a:rPr lang="ko-KR" altLang="en-US" dirty="0" smtClean="0">
                <a:latin typeface="여기어때 잘난체" pitchFamily="34" charset="-127"/>
                <a:ea typeface="여기어때 잘난체" pitchFamily="34" charset="-127"/>
              </a:rPr>
              <a:t>가</a:t>
            </a:r>
            <a:endParaRPr lang="en-US" altLang="ko-KR" dirty="0" smtClean="0">
              <a:latin typeface="여기어때 잘난체" pitchFamily="34" charset="-127"/>
              <a:ea typeface="여기어때 잘난체" pitchFamily="34" charset="-127"/>
            </a:endParaRPr>
          </a:p>
          <a:p>
            <a:pPr algn="ctr"/>
            <a:r>
              <a:rPr lang="ko-KR" altLang="en-US" dirty="0" smtClean="0">
                <a:latin typeface="여기어때 잘난체" pitchFamily="34" charset="-127"/>
                <a:ea typeface="여기어때 잘난체" pitchFamily="34" charset="-127"/>
              </a:rPr>
              <a:t>가장 이용률이 낮은 </a:t>
            </a:r>
            <a:r>
              <a:rPr lang="ko-KR" altLang="en-US" dirty="0" err="1" smtClean="0">
                <a:latin typeface="여기어때 잘난체" pitchFamily="34" charset="-127"/>
                <a:ea typeface="여기어때 잘난체" pitchFamily="34" charset="-127"/>
              </a:rPr>
              <a:t>앱을</a:t>
            </a:r>
            <a:r>
              <a:rPr lang="ko-KR" altLang="en-US" dirty="0" smtClean="0">
                <a:latin typeface="여기어때 잘난체" pitchFamily="34" charset="-127"/>
                <a:ea typeface="여기어때 잘난체" pitchFamily="34" charset="-127"/>
              </a:rPr>
              <a:t> 필요로 함 </a:t>
            </a:r>
            <a:endParaRPr lang="ko-KR" altLang="en-US" dirty="0"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82465" y="2333006"/>
            <a:ext cx="36780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여기어때 잘난체" pitchFamily="34" charset="-127"/>
                <a:ea typeface="여기어때 잘난체" pitchFamily="34" charset="-127"/>
              </a:rPr>
              <a:t>반려동물 동반 가능 유무를 </a:t>
            </a:r>
            <a:endParaRPr lang="en-US" altLang="ko-KR" dirty="0" smtClean="0">
              <a:latin typeface="여기어때 잘난체" pitchFamily="34" charset="-127"/>
              <a:ea typeface="여기어때 잘난체" pitchFamily="34" charset="-127"/>
            </a:endParaRPr>
          </a:p>
          <a:p>
            <a:pPr algn="ctr"/>
            <a:r>
              <a:rPr lang="ko-KR" altLang="en-US" dirty="0" smtClean="0">
                <a:latin typeface="여기어때 잘난체" pitchFamily="34" charset="-127"/>
                <a:ea typeface="여기어때 잘난체" pitchFamily="34" charset="-127"/>
              </a:rPr>
              <a:t>일일이 체크 해야 하는 번거로움을 줄이고</a:t>
            </a:r>
            <a:endParaRPr lang="en-US" altLang="ko-KR" dirty="0" smtClean="0">
              <a:latin typeface="여기어때 잘난체" pitchFamily="34" charset="-127"/>
              <a:ea typeface="여기어때 잘난체" pitchFamily="34" charset="-127"/>
            </a:endParaRPr>
          </a:p>
          <a:p>
            <a:pPr algn="ctr"/>
            <a:r>
              <a:rPr lang="ko-KR" altLang="en-US" dirty="0" smtClean="0">
                <a:latin typeface="여기어때 잘난체" pitchFamily="34" charset="-127"/>
                <a:ea typeface="여기어때 잘난체" pitchFamily="34" charset="-127"/>
              </a:rPr>
              <a:t>반려동물 출입 가능 업체들의 위치를 제공  </a:t>
            </a:r>
            <a:endParaRPr lang="ko-KR" altLang="en-US" dirty="0"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36582" y="3361688"/>
            <a:ext cx="4030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여기어때 잘난체" pitchFamily="34" charset="-127"/>
                <a:ea typeface="여기어때 잘난체" pitchFamily="34" charset="-127"/>
              </a:rPr>
              <a:t>고객의 </a:t>
            </a:r>
            <a:r>
              <a:rPr lang="en-US" altLang="ko-KR" dirty="0" smtClean="0">
                <a:latin typeface="여기어때 잘난체" pitchFamily="34" charset="-127"/>
                <a:ea typeface="여기어때 잘난체" pitchFamily="34" charset="-127"/>
              </a:rPr>
              <a:t>needs</a:t>
            </a:r>
            <a:r>
              <a:rPr lang="ko-KR" altLang="en-US" dirty="0" smtClean="0">
                <a:latin typeface="여기어때 잘난체" pitchFamily="34" charset="-127"/>
                <a:ea typeface="여기어때 잘난체" pitchFamily="34" charset="-127"/>
              </a:rPr>
              <a:t>에 초점을 맞춰 </a:t>
            </a:r>
            <a:endParaRPr lang="en-US" altLang="ko-KR" dirty="0" smtClean="0">
              <a:latin typeface="여기어때 잘난체" pitchFamily="34" charset="-127"/>
              <a:ea typeface="여기어때 잘난체" pitchFamily="34" charset="-127"/>
            </a:endParaRPr>
          </a:p>
          <a:p>
            <a:pPr algn="ctr"/>
            <a:r>
              <a:rPr lang="ko-KR" altLang="en-US" dirty="0" smtClean="0">
                <a:latin typeface="여기어때 잘난체" pitchFamily="34" charset="-127"/>
                <a:ea typeface="여기어때 잘난체" pitchFamily="34" charset="-127"/>
              </a:rPr>
              <a:t>반려동물에 관한 정보</a:t>
            </a:r>
            <a:r>
              <a:rPr lang="en-US" altLang="ko-KR" dirty="0" smtClean="0">
                <a:latin typeface="여기어때 잘난체" pitchFamily="34" charset="-127"/>
                <a:ea typeface="여기어때 잘난체" pitchFamily="34" charset="-127"/>
              </a:rPr>
              <a:t>, </a:t>
            </a:r>
            <a:r>
              <a:rPr lang="ko-KR" altLang="en-US" dirty="0" smtClean="0">
                <a:latin typeface="여기어때 잘난체" pitchFamily="34" charset="-127"/>
                <a:ea typeface="여기어때 잘난체" pitchFamily="34" charset="-127"/>
              </a:rPr>
              <a:t>서비스를 </a:t>
            </a:r>
            <a:endParaRPr lang="en-US" altLang="ko-KR" dirty="0" smtClean="0">
              <a:latin typeface="여기어때 잘난체" pitchFamily="34" charset="-127"/>
              <a:ea typeface="여기어때 잘난체" pitchFamily="34" charset="-127"/>
            </a:endParaRPr>
          </a:p>
          <a:p>
            <a:pPr algn="ctr"/>
            <a:r>
              <a:rPr lang="ko-KR" altLang="en-US" dirty="0" smtClean="0">
                <a:latin typeface="여기어때 잘난체" pitchFamily="34" charset="-127"/>
                <a:ea typeface="여기어때 잘난체" pitchFamily="34" charset="-127"/>
              </a:rPr>
              <a:t>한 곳에서 종합적으로 빠르게 제공하는 </a:t>
            </a:r>
            <a:endParaRPr lang="en-US" altLang="ko-KR" dirty="0" smtClean="0">
              <a:latin typeface="여기어때 잘난체" pitchFamily="34" charset="-127"/>
              <a:ea typeface="여기어때 잘난체" pitchFamily="34" charset="-127"/>
            </a:endParaRPr>
          </a:p>
          <a:p>
            <a:pPr algn="ctr"/>
            <a:r>
              <a:rPr lang="ko-KR" altLang="en-US" dirty="0" smtClean="0">
                <a:latin typeface="여기어때 잘난체" pitchFamily="34" charset="-127"/>
                <a:ea typeface="여기어때 잘난체" pitchFamily="34" charset="-127"/>
              </a:rPr>
              <a:t>플랫폼 사이트 개발 </a:t>
            </a:r>
            <a:endParaRPr lang="ko-KR" altLang="en-US" dirty="0"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09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5325679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공지사항 전체 기능 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816746"/>
            <a:ext cx="8414255" cy="40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808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6000382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공지사항 목록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45" y="772356"/>
            <a:ext cx="8327182" cy="403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838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공지사항 검색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310" y="813586"/>
            <a:ext cx="4010025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078" y="1885380"/>
            <a:ext cx="6282757" cy="297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왼쪽으로 구부러진 화살표 16"/>
          <p:cNvSpPr/>
          <p:nvPr/>
        </p:nvSpPr>
        <p:spPr>
          <a:xfrm>
            <a:off x="6147783" y="1220756"/>
            <a:ext cx="452761" cy="980906"/>
          </a:xfrm>
          <a:prstGeom prst="curvedLeftArrow">
            <a:avLst>
              <a:gd name="adj1" fmla="val 25000"/>
              <a:gd name="adj2" fmla="val 50000"/>
              <a:gd name="adj3" fmla="val 46539"/>
            </a:avLst>
          </a:prstGeom>
          <a:solidFill>
            <a:srgbClr val="975BC9"/>
          </a:solidFill>
          <a:ln>
            <a:solidFill>
              <a:srgbClr val="B88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75B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98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872918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공지사항 조회수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38" y="1025430"/>
            <a:ext cx="3463112" cy="3708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01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81077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공지사항 </a:t>
            </a:r>
            <a:r>
              <a:rPr lang="ko-KR" altLang="en-US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페이징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460" y="1700429"/>
            <a:ext cx="31337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18629" y="3216658"/>
            <a:ext cx="4651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여기어때 잘난체" pitchFamily="34" charset="-127"/>
                <a:ea typeface="여기어때 잘난체" pitchFamily="34" charset="-127"/>
              </a:rPr>
              <a:t>공지사항 글 개수가 </a:t>
            </a:r>
            <a:r>
              <a:rPr lang="en-US" altLang="ko-KR" b="1" dirty="0" smtClean="0">
                <a:latin typeface="여기어때 잘난체" pitchFamily="34" charset="-127"/>
                <a:ea typeface="여기어때 잘난체" pitchFamily="34" charset="-127"/>
              </a:rPr>
              <a:t>5</a:t>
            </a:r>
            <a:r>
              <a:rPr lang="ko-KR" altLang="en-US" b="1" dirty="0" smtClean="0">
                <a:latin typeface="여기어때 잘난체" pitchFamily="34" charset="-127"/>
                <a:ea typeface="여기어때 잘난체" pitchFamily="34" charset="-127"/>
              </a:rPr>
              <a:t>개 이상이 되면 페이지가 넘어감 </a:t>
            </a:r>
            <a:endParaRPr lang="ko-KR" altLang="en-US" b="1" dirty="0">
              <a:latin typeface="여기어때 잘난체" pitchFamily="34" charset="-127"/>
              <a:ea typeface="여기어때 잘난체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79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5902728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공지사항 등록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(create)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682" y="1100831"/>
            <a:ext cx="3556144" cy="3441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3" y="1162975"/>
            <a:ext cx="3527365" cy="3441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4162391" y="2639591"/>
            <a:ext cx="594804" cy="363985"/>
          </a:xfrm>
          <a:prstGeom prst="rightArrow">
            <a:avLst/>
          </a:prstGeom>
          <a:solidFill>
            <a:srgbClr val="975BC9"/>
          </a:solidFill>
          <a:ln>
            <a:solidFill>
              <a:srgbClr val="B88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75B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98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5867217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공지사항 상세보기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(read)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13" y="1575864"/>
            <a:ext cx="4499776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오른쪽 화살표 16"/>
          <p:cNvSpPr/>
          <p:nvPr/>
        </p:nvSpPr>
        <p:spPr>
          <a:xfrm>
            <a:off x="5192200" y="2395460"/>
            <a:ext cx="594804" cy="363985"/>
          </a:xfrm>
          <a:prstGeom prst="rightArrow">
            <a:avLst/>
          </a:prstGeom>
          <a:solidFill>
            <a:srgbClr val="975BC9"/>
          </a:solidFill>
          <a:ln>
            <a:solidFill>
              <a:srgbClr val="B88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75BC9"/>
              </a:solidFill>
            </a:endParaRP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225" y="853450"/>
            <a:ext cx="2230971" cy="3949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105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5902728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공지사항 수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정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(update)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4668418" y="2457596"/>
            <a:ext cx="594804" cy="363985"/>
          </a:xfrm>
          <a:prstGeom prst="rightArrow">
            <a:avLst/>
          </a:prstGeom>
          <a:solidFill>
            <a:srgbClr val="975BC9"/>
          </a:solidFill>
          <a:ln>
            <a:solidFill>
              <a:srgbClr val="B88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75BC9"/>
              </a:solidFill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38" y="1171639"/>
            <a:ext cx="3989596" cy="2956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97" y="875474"/>
            <a:ext cx="2520207" cy="38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711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5902728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공지사항 삭제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(delete)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4653865" y="1257123"/>
            <a:ext cx="594804" cy="363985"/>
          </a:xfrm>
          <a:prstGeom prst="rightArrow">
            <a:avLst/>
          </a:prstGeom>
          <a:solidFill>
            <a:srgbClr val="975BC9"/>
          </a:solidFill>
          <a:ln>
            <a:solidFill>
              <a:srgbClr val="B88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75BC9"/>
              </a:solidFill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623" y="1067918"/>
            <a:ext cx="3274624" cy="605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아래쪽 화살표 4"/>
          <p:cNvSpPr/>
          <p:nvPr/>
        </p:nvSpPr>
        <p:spPr>
          <a:xfrm>
            <a:off x="6852943" y="1828800"/>
            <a:ext cx="363984" cy="531142"/>
          </a:xfrm>
          <a:prstGeom prst="downArrow">
            <a:avLst/>
          </a:prstGeom>
          <a:solidFill>
            <a:srgbClr val="975BC9"/>
          </a:solidFill>
          <a:ln>
            <a:solidFill>
              <a:srgbClr val="B88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75BC9"/>
              </a:solidFill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669" y="2557928"/>
            <a:ext cx="3534549" cy="1916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5" y="1023761"/>
            <a:ext cx="3548743" cy="345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04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5867217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공지사항 </a:t>
            </a:r>
            <a:r>
              <a:rPr lang="ko-KR" altLang="en-US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댓글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입력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수정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삭제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5" y="3492177"/>
            <a:ext cx="7759967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아래쪽 화살표 15"/>
          <p:cNvSpPr/>
          <p:nvPr/>
        </p:nvSpPr>
        <p:spPr>
          <a:xfrm>
            <a:off x="4221331" y="2791196"/>
            <a:ext cx="363984" cy="531142"/>
          </a:xfrm>
          <a:prstGeom prst="downArrow">
            <a:avLst/>
          </a:prstGeom>
          <a:solidFill>
            <a:srgbClr val="975BC9"/>
          </a:solidFill>
          <a:ln>
            <a:solidFill>
              <a:srgbClr val="B88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75BC9"/>
              </a:solidFill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6" y="836314"/>
            <a:ext cx="7733140" cy="1835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15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AB6FE42-22B4-4D1F-ACBD-3C41741B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4746C877-3182-4A25-94E1-79AD9E8BF9AF}"/>
              </a:ext>
            </a:extLst>
          </p:cNvPr>
          <p:cNvGrpSpPr/>
          <p:nvPr/>
        </p:nvGrpSpPr>
        <p:grpSpPr>
          <a:xfrm>
            <a:off x="-7123" y="0"/>
            <a:ext cx="9158246" cy="5143500"/>
            <a:chOff x="-9497" y="0"/>
            <a:chExt cx="12210994" cy="6858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E245B6DF-EF01-4B2D-BFEA-3270D52D4A69}"/>
                </a:ext>
              </a:extLst>
            </p:cNvPr>
            <p:cNvGrpSpPr/>
            <p:nvPr/>
          </p:nvGrpSpPr>
          <p:grpSpPr>
            <a:xfrm>
              <a:off x="-9497" y="0"/>
              <a:ext cx="12210994" cy="6858000"/>
              <a:chOff x="0" y="0"/>
              <a:chExt cx="12192000" cy="6858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2FD07B85-CEC0-444A-9D66-60CC6F7908A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70000">
                    <a:srgbClr val="7B33A3">
                      <a:alpha val="80000"/>
                    </a:srgbClr>
                  </a:gs>
                  <a:gs pos="30000">
                    <a:srgbClr val="8F38A4">
                      <a:alpha val="80000"/>
                    </a:srgbClr>
                  </a:gs>
                  <a:gs pos="100000">
                    <a:srgbClr val="5429A8">
                      <a:alpha val="90000"/>
                    </a:srgbClr>
                  </a:gs>
                  <a:gs pos="0">
                    <a:schemeClr val="accent4">
                      <a:lumMod val="60000"/>
                      <a:lumOff val="40000"/>
                      <a:alpha val="9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" pitchFamily="34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xmlns="" id="{5C07600A-864A-4F48-BAED-51EBBB55F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355" y="2082012"/>
                <a:ext cx="7853526" cy="0"/>
              </a:xfrm>
              <a:prstGeom prst="line">
                <a:avLst/>
              </a:prstGeom>
              <a:ln>
                <a:solidFill>
                  <a:srgbClr val="B888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86C03B45-C121-4A6F-B8D2-B26CF93E5FC5}"/>
                  </a:ext>
                </a:extLst>
              </p:cNvPr>
              <p:cNvSpPr txBox="1"/>
              <p:nvPr/>
            </p:nvSpPr>
            <p:spPr>
              <a:xfrm>
                <a:off x="724355" y="1445283"/>
                <a:ext cx="1340587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n w="1270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itchFamily="34" charset="-127"/>
                    <a:ea typeface="여기어때 잘난체" pitchFamily="34" charset="-127"/>
                  </a:rPr>
                  <a:t>Part </a:t>
                </a:r>
                <a:r>
                  <a:rPr lang="en-US" altLang="ko-KR" sz="2000" b="1" dirty="0" smtClean="0">
                    <a:ln w="1270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itchFamily="34" charset="-127"/>
                    <a:ea typeface="여기어때 잘난체" pitchFamily="34" charset="-127"/>
                  </a:rPr>
                  <a:t>2</a:t>
                </a:r>
                <a:endParaRPr lang="ko-KR" altLang="en-US" sz="20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여기어때 잘난체" pitchFamily="34" charset="-127"/>
                  <a:ea typeface="여기어때 잘난체" pitchFamily="34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6B98642-370E-485E-8377-35FB1E0EE8E2}"/>
                </a:ext>
              </a:extLst>
            </p:cNvPr>
            <p:cNvSpPr txBox="1"/>
            <p:nvPr/>
          </p:nvSpPr>
          <p:spPr>
            <a:xfrm>
              <a:off x="9533672" y="6588607"/>
              <a:ext cx="2667825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ⓒSaebyeol Yu.</a:t>
              </a:r>
              <a:r>
                <a:rPr lang="ko-KR" altLang="en-US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 </a:t>
              </a:r>
              <a:r>
                <a:rPr lang="en-US" altLang="ko-KR" sz="700" dirty="0" err="1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Saebyeol’s</a:t>
              </a:r>
              <a:r>
                <a:rPr lang="ko-KR" altLang="en-US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 </a:t>
              </a:r>
              <a:r>
                <a:rPr lang="en-US" altLang="ko-KR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PowerPoint</a:t>
              </a:r>
              <a:endParaRPr lang="ko-KR" altLang="en-US" sz="700" dirty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30792" y="167988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역할분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배</a:t>
            </a:r>
          </a:p>
        </p:txBody>
      </p:sp>
    </p:spTree>
    <p:extLst>
      <p:ext uri="{BB962C8B-B14F-4D97-AF65-F5344CB8AC3E}">
        <p14:creationId xmlns:p14="http://schemas.microsoft.com/office/powerpoint/2010/main" val="36792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5867217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프로젝트 실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행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–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공지사항 </a:t>
            </a:r>
            <a:r>
              <a:rPr lang="ko-KR" altLang="en-US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댓글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입력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수정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삭제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060" y="1036406"/>
            <a:ext cx="420052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56" y="3404664"/>
            <a:ext cx="8393113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아래쪽 화살표 15"/>
          <p:cNvSpPr/>
          <p:nvPr/>
        </p:nvSpPr>
        <p:spPr>
          <a:xfrm>
            <a:off x="4383520" y="2551499"/>
            <a:ext cx="363984" cy="531142"/>
          </a:xfrm>
          <a:prstGeom prst="downArrow">
            <a:avLst/>
          </a:prstGeom>
          <a:solidFill>
            <a:srgbClr val="975BC9"/>
          </a:solidFill>
          <a:ln>
            <a:solidFill>
              <a:srgbClr val="B88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75B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6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AB6FE42-22B4-4D1F-ACBD-3C41741B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4746C877-3182-4A25-94E1-79AD9E8BF9AF}"/>
              </a:ext>
            </a:extLst>
          </p:cNvPr>
          <p:cNvGrpSpPr/>
          <p:nvPr/>
        </p:nvGrpSpPr>
        <p:grpSpPr>
          <a:xfrm>
            <a:off x="-7123" y="0"/>
            <a:ext cx="9158246" cy="5143500"/>
            <a:chOff x="-9497" y="0"/>
            <a:chExt cx="12210994" cy="6858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E245B6DF-EF01-4B2D-BFEA-3270D52D4A69}"/>
                </a:ext>
              </a:extLst>
            </p:cNvPr>
            <p:cNvGrpSpPr/>
            <p:nvPr/>
          </p:nvGrpSpPr>
          <p:grpSpPr>
            <a:xfrm>
              <a:off x="-9497" y="0"/>
              <a:ext cx="12210994" cy="6858000"/>
              <a:chOff x="0" y="0"/>
              <a:chExt cx="12192000" cy="6858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2FD07B85-CEC0-444A-9D66-60CC6F7908A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70000">
                    <a:srgbClr val="7B33A3">
                      <a:alpha val="80000"/>
                    </a:srgbClr>
                  </a:gs>
                  <a:gs pos="30000">
                    <a:srgbClr val="8F38A4">
                      <a:alpha val="80000"/>
                    </a:srgbClr>
                  </a:gs>
                  <a:gs pos="100000">
                    <a:srgbClr val="5429A8">
                      <a:alpha val="90000"/>
                    </a:srgbClr>
                  </a:gs>
                  <a:gs pos="0">
                    <a:schemeClr val="accent4">
                      <a:lumMod val="60000"/>
                      <a:lumOff val="40000"/>
                      <a:alpha val="9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" pitchFamily="34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xmlns="" id="{5C07600A-864A-4F48-BAED-51EBBB55F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355" y="2082012"/>
                <a:ext cx="7853526" cy="0"/>
              </a:xfrm>
              <a:prstGeom prst="line">
                <a:avLst/>
              </a:prstGeom>
              <a:ln>
                <a:solidFill>
                  <a:srgbClr val="B888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86C03B45-C121-4A6F-B8D2-B26CF93E5FC5}"/>
                  </a:ext>
                </a:extLst>
              </p:cNvPr>
              <p:cNvSpPr txBox="1"/>
              <p:nvPr/>
            </p:nvSpPr>
            <p:spPr>
              <a:xfrm>
                <a:off x="724355" y="1445283"/>
                <a:ext cx="1340587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n w="1270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itchFamily="34" charset="-127"/>
                    <a:ea typeface="여기어때 잘난체" pitchFamily="34" charset="-127"/>
                  </a:rPr>
                  <a:t>Part </a:t>
                </a:r>
                <a:r>
                  <a:rPr lang="en-US" altLang="ko-KR" sz="2000" b="1" dirty="0" smtClean="0">
                    <a:ln w="1270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itchFamily="34" charset="-127"/>
                    <a:ea typeface="여기어때 잘난체" pitchFamily="34" charset="-127"/>
                  </a:rPr>
                  <a:t>6</a:t>
                </a:r>
                <a:endParaRPr lang="ko-KR" altLang="en-US" sz="20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여기어때 잘난체" pitchFamily="34" charset="-127"/>
                  <a:ea typeface="여기어때 잘난체" pitchFamily="34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6B98642-370E-485E-8377-35FB1E0EE8E2}"/>
                </a:ext>
              </a:extLst>
            </p:cNvPr>
            <p:cNvSpPr txBox="1"/>
            <p:nvPr/>
          </p:nvSpPr>
          <p:spPr>
            <a:xfrm>
              <a:off x="9533672" y="6588607"/>
              <a:ext cx="2667825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ⓒSaebyeol Yu.</a:t>
              </a:r>
              <a:r>
                <a:rPr lang="ko-KR" altLang="en-US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 </a:t>
              </a:r>
              <a:r>
                <a:rPr lang="en-US" altLang="ko-KR" sz="700" dirty="0" err="1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Saebyeol’s</a:t>
              </a:r>
              <a:r>
                <a:rPr lang="ko-KR" altLang="en-US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 </a:t>
              </a:r>
              <a:r>
                <a:rPr lang="en-US" altLang="ko-KR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PowerPoint</a:t>
              </a:r>
              <a:endParaRPr lang="ko-KR" altLang="en-US" sz="700" dirty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91886" y="165697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개선사항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itchFamily="34" charset="-127"/>
              <a:ea typeface="여기어때 잘난체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93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6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개선사항  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44556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570904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686813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9198" y="930389"/>
            <a:ext cx="62799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7030A0"/>
                </a:solidFill>
                <a:latin typeface="여기어때 잘난체" pitchFamily="34" charset="-127"/>
                <a:ea typeface="여기어때 잘난체" pitchFamily="34" charset="-127"/>
              </a:rPr>
              <a:t> 숙소 </a:t>
            </a:r>
            <a:r>
              <a:rPr lang="en-US" altLang="ko-KR" sz="2000" b="1" dirty="0" smtClean="0">
                <a:solidFill>
                  <a:srgbClr val="7030A0"/>
                </a:solidFill>
                <a:latin typeface="여기어때 잘난체" pitchFamily="34" charset="-127"/>
                <a:ea typeface="여기어때 잘난체" pitchFamily="34" charset="-127"/>
              </a:rPr>
              <a:t>page</a:t>
            </a:r>
            <a:endParaRPr lang="en-US" altLang="ko-KR" sz="2000" b="1" dirty="0" smtClean="0">
              <a:latin typeface="여기어때 잘난체" pitchFamily="34" charset="-127"/>
              <a:ea typeface="여기어때 잘난체" pitchFamily="34" charset="-127"/>
            </a:endParaRPr>
          </a:p>
          <a:p>
            <a:r>
              <a:rPr lang="ko-KR" altLang="en-US" sz="1800" b="1" dirty="0" smtClean="0">
                <a:latin typeface="여기어때 잘난체" pitchFamily="34" charset="-127"/>
                <a:ea typeface="여기어때 잘난체" pitchFamily="34" charset="-127"/>
              </a:rPr>
              <a:t>숙소 예약 기능을 추후 구현할 예정</a:t>
            </a:r>
            <a:endParaRPr lang="en-US" altLang="ko-KR" sz="1800" b="1" dirty="0" smtClean="0">
              <a:latin typeface="여기어때 잘난체" pitchFamily="34" charset="-127"/>
              <a:ea typeface="여기어때 잘난체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42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36342" y="674700"/>
            <a:ext cx="6995604" cy="3684233"/>
          </a:xfrm>
          <a:prstGeom prst="rect">
            <a:avLst/>
          </a:prstGeom>
          <a:solidFill>
            <a:srgbClr val="E0E0EC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여기어때 잘난체" pitchFamily="34" charset="-127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 smtClean="0">
                <a:ln w="12700">
                  <a:solidFill>
                    <a:srgbClr val="BEB7EB"/>
                  </a:solidFill>
                  <a:prstDash val="solid"/>
                </a:ln>
                <a:solidFill>
                  <a:srgbClr val="6667AB"/>
                </a:solidFill>
                <a:effectLst>
                  <a:glow rad="139700">
                    <a:srgbClr val="6667AB">
                      <a:alpha val="40000"/>
                    </a:srgbClr>
                  </a:glow>
                  <a:reflection blurRad="6350" stA="55000" endA="300" endPos="45500" dir="5400000" sy="-100000" algn="bl" rotWithShape="0"/>
                </a:effectLst>
                <a:latin typeface="여기어때 잘난체" pitchFamily="34" charset="-127"/>
                <a:ea typeface="여기어때 잘난체" pitchFamily="34" charset="-127"/>
              </a:rPr>
              <a:t>MyPet</a:t>
            </a:r>
            <a:endParaRPr sz="8000" b="1" dirty="0">
              <a:ln w="12700">
                <a:solidFill>
                  <a:srgbClr val="BEB7EB"/>
                </a:solidFill>
                <a:prstDash val="solid"/>
              </a:ln>
              <a:solidFill>
                <a:srgbClr val="6667AB"/>
              </a:solidFill>
              <a:effectLst>
                <a:glow rad="139700">
                  <a:srgbClr val="6667AB">
                    <a:alpha val="40000"/>
                  </a:srgbClr>
                </a:glow>
                <a:reflection blurRad="6350" stA="55000" endA="300" endPos="45500" dir="5400000" sy="-100000" algn="bl" rotWithShape="0"/>
              </a:effectLst>
              <a:latin typeface="여기어때 잘난체" pitchFamily="34" charset="-127"/>
              <a:ea typeface="여기어때 잘난체" pitchFamily="34" charset="-127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73844" y="2940657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rPr>
              <a:t>김명훈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rPr>
              <a:t>,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rPr>
              <a:t>지성진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rPr>
              <a:t>,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rPr>
              <a:t>이승현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rPr>
              <a:t>,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rPr>
              <a:t>김병진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rPr>
              <a:t>,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rPr>
              <a:t>이영민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rPr>
              <a:t>,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rPr>
              <a:t>이진실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itchFamily="34" charset="-127"/>
              <a:ea typeface="여기어때 잘난체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181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569950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역할분배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99638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322688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D5BCC2AD-172C-4ED9-BFD8-E07512A13092}"/>
              </a:ext>
            </a:extLst>
          </p:cNvPr>
          <p:cNvGrpSpPr/>
          <p:nvPr/>
        </p:nvGrpSpPr>
        <p:grpSpPr>
          <a:xfrm>
            <a:off x="408058" y="858958"/>
            <a:ext cx="2563742" cy="2015258"/>
            <a:chOff x="408058" y="3402585"/>
            <a:chExt cx="3360564" cy="235093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0996B68-30DF-4947-BCC4-AA255721F2B9}"/>
                </a:ext>
              </a:extLst>
            </p:cNvPr>
            <p:cNvSpPr/>
            <p:nvPr/>
          </p:nvSpPr>
          <p:spPr>
            <a:xfrm>
              <a:off x="408058" y="3402585"/>
              <a:ext cx="3360564" cy="1942528"/>
            </a:xfrm>
            <a:prstGeom prst="rect">
              <a:avLst/>
            </a:prstGeom>
            <a:solidFill>
              <a:srgbClr val="EEE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기획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  <a:p>
              <a:pPr algn="ctr"/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DB TABLE 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구축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  <a:p>
              <a:pPr algn="ctr"/>
              <a:r>
                <a:rPr lang="ko-KR" altLang="en-US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메인페이지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상세페이지 제작 및 디자인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2C925276-CA7D-4B20-856E-8DEFB20ADE0A}"/>
                </a:ext>
              </a:extLst>
            </p:cNvPr>
            <p:cNvSpPr txBox="1"/>
            <p:nvPr/>
          </p:nvSpPr>
          <p:spPr>
            <a:xfrm>
              <a:off x="1397768" y="5430378"/>
              <a:ext cx="1414544" cy="323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지성진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(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조장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D5BCC2AD-172C-4ED9-BFD8-E07512A13092}"/>
              </a:ext>
            </a:extLst>
          </p:cNvPr>
          <p:cNvGrpSpPr/>
          <p:nvPr/>
        </p:nvGrpSpPr>
        <p:grpSpPr>
          <a:xfrm>
            <a:off x="3124200" y="858959"/>
            <a:ext cx="2563742" cy="2015260"/>
            <a:chOff x="408058" y="3402584"/>
            <a:chExt cx="3360564" cy="235093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50996B68-30DF-4947-BCC4-AA255721F2B9}"/>
                </a:ext>
              </a:extLst>
            </p:cNvPr>
            <p:cNvSpPr/>
            <p:nvPr/>
          </p:nvSpPr>
          <p:spPr>
            <a:xfrm>
              <a:off x="408058" y="3402584"/>
              <a:ext cx="3360564" cy="1942525"/>
            </a:xfrm>
            <a:prstGeom prst="rect">
              <a:avLst/>
            </a:prstGeom>
            <a:solidFill>
              <a:srgbClr val="EEE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기획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  <a:p>
              <a:pPr algn="ctr"/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DB TABLE 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구축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문의사항 페이지 제작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  <a:p>
              <a:pPr algn="ctr"/>
              <a:r>
                <a:rPr lang="ko-KR" altLang="en-US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페이징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검색기능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2C925276-CA7D-4B20-856E-8DEFB20ADE0A}"/>
                </a:ext>
              </a:extLst>
            </p:cNvPr>
            <p:cNvSpPr txBox="1"/>
            <p:nvPr/>
          </p:nvSpPr>
          <p:spPr>
            <a:xfrm>
              <a:off x="1664733" y="5430378"/>
              <a:ext cx="847213" cy="323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김명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훈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D5BCC2AD-172C-4ED9-BFD8-E07512A13092}"/>
              </a:ext>
            </a:extLst>
          </p:cNvPr>
          <p:cNvGrpSpPr/>
          <p:nvPr/>
        </p:nvGrpSpPr>
        <p:grpSpPr>
          <a:xfrm>
            <a:off x="5853977" y="858959"/>
            <a:ext cx="2563742" cy="2015259"/>
            <a:chOff x="408058" y="3402585"/>
            <a:chExt cx="3360564" cy="235093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50996B68-30DF-4947-BCC4-AA255721F2B9}"/>
                </a:ext>
              </a:extLst>
            </p:cNvPr>
            <p:cNvSpPr/>
            <p:nvPr/>
          </p:nvSpPr>
          <p:spPr>
            <a:xfrm>
              <a:off x="408058" y="3402585"/>
              <a:ext cx="3360564" cy="1942526"/>
            </a:xfrm>
            <a:prstGeom prst="rect">
              <a:avLst/>
            </a:prstGeom>
            <a:solidFill>
              <a:srgbClr val="EEE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기획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  <a:p>
              <a:pPr algn="ctr"/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DB TABLE 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구축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관리자 페이지 회원관리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,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로그인 기능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2C925276-CA7D-4B20-856E-8DEFB20ADE0A}"/>
                </a:ext>
              </a:extLst>
            </p:cNvPr>
            <p:cNvSpPr txBox="1"/>
            <p:nvPr/>
          </p:nvSpPr>
          <p:spPr>
            <a:xfrm>
              <a:off x="1744169" y="5430379"/>
              <a:ext cx="847213" cy="323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김병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진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D5BCC2AD-172C-4ED9-BFD8-E07512A13092}"/>
              </a:ext>
            </a:extLst>
          </p:cNvPr>
          <p:cNvGrpSpPr/>
          <p:nvPr/>
        </p:nvGrpSpPr>
        <p:grpSpPr>
          <a:xfrm>
            <a:off x="408058" y="2981325"/>
            <a:ext cx="2563742" cy="1886629"/>
            <a:chOff x="408058" y="3402585"/>
            <a:chExt cx="3360564" cy="229190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50996B68-30DF-4947-BCC4-AA255721F2B9}"/>
                </a:ext>
              </a:extLst>
            </p:cNvPr>
            <p:cNvSpPr/>
            <p:nvPr/>
          </p:nvSpPr>
          <p:spPr>
            <a:xfrm>
              <a:off x="408058" y="3402585"/>
              <a:ext cx="3360564" cy="1959355"/>
            </a:xfrm>
            <a:prstGeom prst="rect">
              <a:avLst/>
            </a:prstGeom>
            <a:solidFill>
              <a:srgbClr val="EEE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기획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  <a:p>
              <a:pPr algn="ctr"/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DB TABLE 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구축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카테고리 페이지 제작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상세페이지 제작 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2C925276-CA7D-4B20-856E-8DEFB20ADE0A}"/>
                </a:ext>
              </a:extLst>
            </p:cNvPr>
            <p:cNvSpPr txBox="1"/>
            <p:nvPr/>
          </p:nvSpPr>
          <p:spPr>
            <a:xfrm>
              <a:off x="1664730" y="5357988"/>
              <a:ext cx="847213" cy="33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이승현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D5BCC2AD-172C-4ED9-BFD8-E07512A13092}"/>
              </a:ext>
            </a:extLst>
          </p:cNvPr>
          <p:cNvGrpSpPr/>
          <p:nvPr/>
        </p:nvGrpSpPr>
        <p:grpSpPr>
          <a:xfrm>
            <a:off x="3124200" y="2981325"/>
            <a:ext cx="2563742" cy="1909219"/>
            <a:chOff x="408058" y="3360998"/>
            <a:chExt cx="3360564" cy="236008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50996B68-30DF-4947-BCC4-AA255721F2B9}"/>
                </a:ext>
              </a:extLst>
            </p:cNvPr>
            <p:cNvSpPr/>
            <p:nvPr/>
          </p:nvSpPr>
          <p:spPr>
            <a:xfrm>
              <a:off x="408058" y="3360998"/>
              <a:ext cx="3360564" cy="2000942"/>
            </a:xfrm>
            <a:prstGeom prst="rect">
              <a:avLst/>
            </a:prstGeom>
            <a:solidFill>
              <a:srgbClr val="EEE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기획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  <a:p>
              <a:pPr algn="ctr"/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DB TABLE 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구축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카테고리 페이지 제작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상세 페이지 제작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2C925276-CA7D-4B20-856E-8DEFB20ADE0A}"/>
                </a:ext>
              </a:extLst>
            </p:cNvPr>
            <p:cNvSpPr txBox="1"/>
            <p:nvPr/>
          </p:nvSpPr>
          <p:spPr>
            <a:xfrm>
              <a:off x="1735152" y="5378666"/>
              <a:ext cx="847213" cy="342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이영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민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D5BCC2AD-172C-4ED9-BFD8-E07512A13092}"/>
              </a:ext>
            </a:extLst>
          </p:cNvPr>
          <p:cNvGrpSpPr/>
          <p:nvPr/>
        </p:nvGrpSpPr>
        <p:grpSpPr>
          <a:xfrm>
            <a:off x="5841032" y="2981326"/>
            <a:ext cx="2582794" cy="1915385"/>
            <a:chOff x="408058" y="3360998"/>
            <a:chExt cx="3360564" cy="236741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50996B68-30DF-4947-BCC4-AA255721F2B9}"/>
                </a:ext>
              </a:extLst>
            </p:cNvPr>
            <p:cNvSpPr/>
            <p:nvPr/>
          </p:nvSpPr>
          <p:spPr>
            <a:xfrm>
              <a:off x="408058" y="3360998"/>
              <a:ext cx="3360564" cy="2000942"/>
            </a:xfrm>
            <a:prstGeom prst="rect">
              <a:avLst/>
            </a:prstGeom>
            <a:solidFill>
              <a:srgbClr val="EEE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기획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  <a:p>
              <a:pPr algn="ctr"/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DB TABLE 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구축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공지사항 페이지 제작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  <a:p>
              <a:pPr algn="ctr"/>
              <a:r>
                <a:rPr lang="ko-KR" altLang="en-US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페이징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,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검색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,</a:t>
              </a:r>
              <a:r>
                <a:rPr lang="ko-KR" altLang="en-US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댓글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 기능 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itchFamily="34" charset="-127"/>
                <a:ea typeface="여기어때 잘난체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2C925276-CA7D-4B20-856E-8DEFB20ADE0A}"/>
                </a:ext>
              </a:extLst>
            </p:cNvPr>
            <p:cNvSpPr txBox="1"/>
            <p:nvPr/>
          </p:nvSpPr>
          <p:spPr>
            <a:xfrm>
              <a:off x="1814962" y="5386041"/>
              <a:ext cx="840964" cy="342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이진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itchFamily="34" charset="-127"/>
                  <a:ea typeface="여기어때 잘난체" pitchFamily="34" charset="-127"/>
                </a:rPr>
                <a:t>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8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AB6FE42-22B4-4D1F-ACBD-3C41741B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4746C877-3182-4A25-94E1-79AD9E8BF9AF}"/>
              </a:ext>
            </a:extLst>
          </p:cNvPr>
          <p:cNvGrpSpPr/>
          <p:nvPr/>
        </p:nvGrpSpPr>
        <p:grpSpPr>
          <a:xfrm>
            <a:off x="-7123" y="0"/>
            <a:ext cx="9158246" cy="5143500"/>
            <a:chOff x="-9497" y="0"/>
            <a:chExt cx="12210994" cy="6858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E245B6DF-EF01-4B2D-BFEA-3270D52D4A69}"/>
                </a:ext>
              </a:extLst>
            </p:cNvPr>
            <p:cNvGrpSpPr/>
            <p:nvPr/>
          </p:nvGrpSpPr>
          <p:grpSpPr>
            <a:xfrm>
              <a:off x="-9497" y="0"/>
              <a:ext cx="12210994" cy="6858000"/>
              <a:chOff x="0" y="0"/>
              <a:chExt cx="12192000" cy="6858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2FD07B85-CEC0-444A-9D66-60CC6F7908A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70000">
                    <a:srgbClr val="7B33A3">
                      <a:alpha val="80000"/>
                    </a:srgbClr>
                  </a:gs>
                  <a:gs pos="30000">
                    <a:srgbClr val="8F38A4">
                      <a:alpha val="80000"/>
                    </a:srgbClr>
                  </a:gs>
                  <a:gs pos="100000">
                    <a:srgbClr val="5429A8">
                      <a:alpha val="90000"/>
                    </a:srgbClr>
                  </a:gs>
                  <a:gs pos="0">
                    <a:schemeClr val="accent4">
                      <a:lumMod val="60000"/>
                      <a:lumOff val="40000"/>
                      <a:alpha val="9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" pitchFamily="34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xmlns="" id="{5C07600A-864A-4F48-BAED-51EBBB55F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355" y="2082012"/>
                <a:ext cx="7853526" cy="0"/>
              </a:xfrm>
              <a:prstGeom prst="line">
                <a:avLst/>
              </a:prstGeom>
              <a:ln>
                <a:solidFill>
                  <a:srgbClr val="B888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86C03B45-C121-4A6F-B8D2-B26CF93E5FC5}"/>
                  </a:ext>
                </a:extLst>
              </p:cNvPr>
              <p:cNvSpPr txBox="1"/>
              <p:nvPr/>
            </p:nvSpPr>
            <p:spPr>
              <a:xfrm>
                <a:off x="724355" y="1445283"/>
                <a:ext cx="1340587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n w="1270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itchFamily="34" charset="-127"/>
                    <a:ea typeface="여기어때 잘난체" pitchFamily="34" charset="-127"/>
                  </a:rPr>
                  <a:t>Part </a:t>
                </a:r>
                <a:r>
                  <a:rPr lang="en-US" altLang="ko-KR" sz="2000" b="1" dirty="0" smtClean="0">
                    <a:ln w="12700">
                      <a:noFill/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여기어때 잘난체" pitchFamily="34" charset="-127"/>
                    <a:ea typeface="여기어때 잘난체" pitchFamily="34" charset="-127"/>
                  </a:rPr>
                  <a:t>3</a:t>
                </a:r>
                <a:endParaRPr lang="ko-KR" altLang="en-US" sz="20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여기어때 잘난체" pitchFamily="34" charset="-127"/>
                  <a:ea typeface="여기어때 잘난체" pitchFamily="34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6B98642-370E-485E-8377-35FB1E0EE8E2}"/>
                </a:ext>
              </a:extLst>
            </p:cNvPr>
            <p:cNvSpPr txBox="1"/>
            <p:nvPr/>
          </p:nvSpPr>
          <p:spPr>
            <a:xfrm>
              <a:off x="9533672" y="6588607"/>
              <a:ext cx="2667825" cy="266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ⓒSaebyeol Yu.</a:t>
              </a:r>
              <a:r>
                <a:rPr lang="ko-KR" altLang="en-US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 </a:t>
              </a:r>
              <a:r>
                <a:rPr lang="en-US" altLang="ko-KR" sz="700" dirty="0" err="1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Saebyeol’s</a:t>
              </a:r>
              <a:r>
                <a:rPr lang="ko-KR" altLang="en-US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 </a:t>
              </a:r>
              <a:r>
                <a:rPr lang="en-US" altLang="ko-KR" sz="700" dirty="0">
                  <a:solidFill>
                    <a:schemeClr val="bg1"/>
                  </a:solidFill>
                  <a:latin typeface="여기어때 잘난체" pitchFamily="34" charset="-127"/>
                  <a:ea typeface="여기어때 잘난체" pitchFamily="34" charset="-127"/>
                </a:rPr>
                <a:t>PowerPoint</a:t>
              </a:r>
              <a:endParaRPr lang="ko-KR" altLang="en-US" sz="700" dirty="0">
                <a:solidFill>
                  <a:schemeClr val="bg1"/>
                </a:solidFill>
                <a:latin typeface="여기어때 잘난체" pitchFamily="34" charset="-127"/>
                <a:ea typeface="여기어때 잘난체" pitchFamily="34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13037" y="1664141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개발환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itchFamily="34" charset="-127"/>
                <a:ea typeface="여기어때 잘난체" pitchFamily="34" charset="-127"/>
              </a:rPr>
              <a:t>경</a:t>
            </a:r>
          </a:p>
        </p:txBody>
      </p:sp>
    </p:spTree>
    <p:extLst>
      <p:ext uri="{BB962C8B-B14F-4D97-AF65-F5344CB8AC3E}">
        <p14:creationId xmlns:p14="http://schemas.microsoft.com/office/powerpoint/2010/main" val="127751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382821" y="701335"/>
            <a:ext cx="8041005" cy="0"/>
          </a:xfrm>
          <a:prstGeom prst="line">
            <a:avLst/>
          </a:prstGeom>
          <a:ln>
            <a:solidFill>
              <a:srgbClr val="8B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76200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446513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569950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85008" y="254232"/>
            <a:ext cx="4174785" cy="441054"/>
          </a:xfrm>
          <a:prstGeom prst="rect">
            <a:avLst/>
          </a:prstGeom>
          <a:noFill/>
          <a:effectLst>
            <a:softEdge rad="127000"/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여기어때 잘난체" pitchFamily="34" charset="-127"/>
                <a:ea typeface="여기어때 잘난체" pitchFamily="3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개발환경 </a:t>
            </a: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- </a:t>
            </a: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6667AB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사용기술 </a:t>
            </a:r>
            <a:endParaRPr lang="ko-KR" alt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6667AB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6512" y="847240"/>
            <a:ext cx="6797667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sz="1600" b="1" dirty="0" smtClean="0">
                <a:latin typeface="여기어때 잘난체" pitchFamily="34" charset="-127"/>
                <a:ea typeface="여기어때 잘난체" pitchFamily="34" charset="-127"/>
              </a:rPr>
              <a:t>- </a:t>
            </a:r>
            <a:r>
              <a:rPr lang="ko-KR" altLang="en-US" sz="1600" b="1" dirty="0" smtClean="0">
                <a:latin typeface="여기어때 잘난체" pitchFamily="34" charset="-127"/>
                <a:ea typeface="여기어때 잘난체" pitchFamily="34" charset="-127"/>
              </a:rPr>
              <a:t>언어</a:t>
            </a:r>
            <a:r>
              <a:rPr lang="en-US" altLang="ko-KR" sz="1600" b="1" dirty="0">
                <a:latin typeface="여기어때 잘난체" pitchFamily="34" charset="-127"/>
                <a:ea typeface="여기어때 잘난체" pitchFamily="34" charset="-127"/>
              </a:rPr>
              <a:t>:</a:t>
            </a:r>
            <a:r>
              <a:rPr lang="ko-KR" altLang="en-US" sz="1600" dirty="0">
                <a:latin typeface="여기어때 잘난체" pitchFamily="34" charset="-127"/>
                <a:ea typeface="여기어때 잘난체" pitchFamily="34" charset="-127"/>
              </a:rPr>
              <a:t> </a:t>
            </a:r>
            <a:r>
              <a:rPr lang="en-US" altLang="ko-KR" sz="1600" dirty="0" smtClean="0">
                <a:latin typeface="여기어때 잘난체" pitchFamily="34" charset="-127"/>
                <a:ea typeface="여기어때 잘난체" pitchFamily="34" charset="-127"/>
              </a:rPr>
              <a:t>Java17( JDK1.8) , </a:t>
            </a:r>
            <a:r>
              <a:rPr lang="en-US" altLang="ko-KR" sz="1600" dirty="0">
                <a:latin typeface="여기어때 잘난체" pitchFamily="34" charset="-127"/>
                <a:ea typeface="여기어때 잘난체" pitchFamily="34" charset="-127"/>
              </a:rPr>
              <a:t>J</a:t>
            </a:r>
            <a:r>
              <a:rPr lang="en-US" altLang="ko-KR" sz="1600" dirty="0" smtClean="0">
                <a:latin typeface="여기어때 잘난체" pitchFamily="34" charset="-127"/>
                <a:ea typeface="여기어때 잘난체" pitchFamily="34" charset="-127"/>
              </a:rPr>
              <a:t>avaScript, HTML/CSS</a:t>
            </a:r>
            <a:endParaRPr lang="en-US" altLang="ko-KR" sz="1600" dirty="0">
              <a:latin typeface="여기어때 잘난체" pitchFamily="34" charset="-127"/>
              <a:ea typeface="여기어때 잘난체" pitchFamily="34" charset="-127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sz="1600" b="1" dirty="0" smtClean="0">
                <a:latin typeface="여기어때 잘난체" pitchFamily="34" charset="-127"/>
                <a:ea typeface="여기어때 잘난체" pitchFamily="34" charset="-127"/>
              </a:rPr>
              <a:t>- </a:t>
            </a:r>
            <a:r>
              <a:rPr lang="ko-KR" altLang="en-US" sz="1600" b="1" dirty="0" smtClean="0">
                <a:latin typeface="여기어때 잘난체" pitchFamily="34" charset="-127"/>
                <a:ea typeface="여기어때 잘난체" pitchFamily="34" charset="-127"/>
              </a:rPr>
              <a:t>서버</a:t>
            </a:r>
            <a:r>
              <a:rPr lang="en-US" altLang="ko-KR" sz="1600" b="1" dirty="0">
                <a:latin typeface="여기어때 잘난체" pitchFamily="34" charset="-127"/>
                <a:ea typeface="여기어때 잘난체" pitchFamily="34" charset="-127"/>
              </a:rPr>
              <a:t>:</a:t>
            </a:r>
            <a:r>
              <a:rPr lang="ko-KR" altLang="en-US" sz="1600" dirty="0">
                <a:latin typeface="여기어때 잘난체" pitchFamily="34" charset="-127"/>
                <a:ea typeface="여기어때 잘난체" pitchFamily="34" charset="-127"/>
              </a:rPr>
              <a:t> </a:t>
            </a:r>
            <a:r>
              <a:rPr lang="en-US" altLang="ko-KR" sz="1600" dirty="0" smtClean="0">
                <a:latin typeface="여기어때 잘난체" pitchFamily="34" charset="-127"/>
                <a:ea typeface="여기어때 잘난체" pitchFamily="34" charset="-127"/>
              </a:rPr>
              <a:t>Apache </a:t>
            </a:r>
            <a:r>
              <a:rPr lang="en-US" altLang="ko-KR" sz="1600" dirty="0" err="1" smtClean="0">
                <a:latin typeface="여기어때 잘난체" pitchFamily="34" charset="-127"/>
                <a:ea typeface="여기어때 잘난체" pitchFamily="34" charset="-127"/>
              </a:rPr>
              <a:t>Gradle</a:t>
            </a:r>
            <a:r>
              <a:rPr lang="en-US" altLang="ko-KR" sz="1600" dirty="0" smtClean="0">
                <a:latin typeface="여기어때 잘난체" pitchFamily="34" charset="-127"/>
                <a:ea typeface="여기어때 잘난체" pitchFamily="34" charset="-127"/>
              </a:rPr>
              <a:t>, </a:t>
            </a:r>
            <a:r>
              <a:rPr lang="en-US" altLang="ko-KR" sz="1600" dirty="0" err="1" smtClean="0">
                <a:latin typeface="여기어때 잘난체" pitchFamily="34" charset="-127"/>
                <a:ea typeface="여기어때 잘난체" pitchFamily="34" charset="-127"/>
              </a:rPr>
              <a:t>ubuntu</a:t>
            </a:r>
            <a:endParaRPr lang="en-US" altLang="ko-KR" sz="1600" dirty="0">
              <a:latin typeface="여기어때 잘난체" pitchFamily="34" charset="-127"/>
              <a:ea typeface="여기어때 잘난체" pitchFamily="34" charset="-127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sz="1600" b="1" dirty="0" smtClean="0">
                <a:latin typeface="여기어때 잘난체" pitchFamily="34" charset="-127"/>
                <a:ea typeface="여기어때 잘난체" pitchFamily="34" charset="-127"/>
              </a:rPr>
              <a:t>- </a:t>
            </a:r>
            <a:r>
              <a:rPr lang="ko-KR" altLang="en-US" sz="1600" b="1" dirty="0" smtClean="0">
                <a:latin typeface="여기어때 잘난체" pitchFamily="34" charset="-127"/>
                <a:ea typeface="여기어때 잘난체" pitchFamily="34" charset="-127"/>
              </a:rPr>
              <a:t>프레임워크</a:t>
            </a:r>
            <a:r>
              <a:rPr lang="en-US" altLang="ko-KR" sz="1600" b="1" dirty="0">
                <a:latin typeface="여기어때 잘난체" pitchFamily="34" charset="-127"/>
                <a:ea typeface="여기어때 잘난체" pitchFamily="34" charset="-127"/>
              </a:rPr>
              <a:t>:</a:t>
            </a:r>
            <a:r>
              <a:rPr lang="ko-KR" altLang="en-US" sz="1600" dirty="0">
                <a:latin typeface="여기어때 잘난체" pitchFamily="34" charset="-127"/>
                <a:ea typeface="여기어때 잘난체" pitchFamily="34" charset="-127"/>
              </a:rPr>
              <a:t> </a:t>
            </a:r>
            <a:r>
              <a:rPr lang="en-US" altLang="ko-KR" sz="1600" dirty="0" err="1">
                <a:latin typeface="여기어때 잘난체" pitchFamily="34" charset="-127"/>
                <a:ea typeface="여기어때 잘난체" pitchFamily="34" charset="-127"/>
              </a:rPr>
              <a:t>Springboot</a:t>
            </a:r>
            <a:r>
              <a:rPr lang="en-US" altLang="ko-KR" sz="1600" dirty="0">
                <a:latin typeface="여기어때 잘난체" pitchFamily="34" charset="-127"/>
                <a:ea typeface="여기어때 잘난체" pitchFamily="34" charset="-127"/>
              </a:rPr>
              <a:t> Framework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sz="1600" b="1" dirty="0" smtClean="0">
                <a:latin typeface="여기어때 잘난체" pitchFamily="34" charset="-127"/>
                <a:ea typeface="여기어때 잘난체" pitchFamily="34" charset="-127"/>
              </a:rPr>
              <a:t>- DB</a:t>
            </a:r>
            <a:r>
              <a:rPr lang="en-US" altLang="ko-KR" sz="1600" b="1" dirty="0">
                <a:latin typeface="여기어때 잘난체" pitchFamily="34" charset="-127"/>
                <a:ea typeface="여기어때 잘난체" pitchFamily="34" charset="-127"/>
              </a:rPr>
              <a:t>:</a:t>
            </a:r>
            <a:r>
              <a:rPr lang="en-US" altLang="ko-KR" sz="1600" dirty="0">
                <a:latin typeface="여기어때 잘난체" pitchFamily="34" charset="-127"/>
                <a:ea typeface="여기어때 잘난체" pitchFamily="34" charset="-127"/>
              </a:rPr>
              <a:t> Oracle </a:t>
            </a:r>
            <a:r>
              <a:rPr lang="en-US" altLang="ko-KR" sz="1600" dirty="0" smtClean="0">
                <a:latin typeface="여기어때 잘난체" pitchFamily="34" charset="-127"/>
                <a:ea typeface="여기어때 잘난체" pitchFamily="34" charset="-127"/>
              </a:rPr>
              <a:t>Cloud</a:t>
            </a:r>
            <a:endParaRPr lang="en-US" altLang="ko-KR" sz="1600" dirty="0">
              <a:latin typeface="여기어때 잘난체" pitchFamily="34" charset="-127"/>
              <a:ea typeface="여기어때 잘난체" pitchFamily="34" charset="-127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sz="1600" b="1" dirty="0" smtClean="0">
                <a:latin typeface="여기어때 잘난체" pitchFamily="34" charset="-127"/>
                <a:ea typeface="여기어때 잘난체" pitchFamily="34" charset="-127"/>
              </a:rPr>
              <a:t>- IDE</a:t>
            </a:r>
            <a:r>
              <a:rPr lang="en-US" altLang="ko-KR" sz="1600" b="1" dirty="0">
                <a:latin typeface="여기어때 잘난체" pitchFamily="34" charset="-127"/>
                <a:ea typeface="여기어때 잘난체" pitchFamily="34" charset="-127"/>
              </a:rPr>
              <a:t>:</a:t>
            </a:r>
            <a:r>
              <a:rPr lang="en-US" altLang="ko-KR" sz="1600" dirty="0">
                <a:latin typeface="여기어때 잘난체" pitchFamily="34" charset="-127"/>
                <a:ea typeface="여기어때 잘난체" pitchFamily="34" charset="-127"/>
              </a:rPr>
              <a:t>  </a:t>
            </a:r>
            <a:r>
              <a:rPr lang="en-US" altLang="ko-KR" sz="1600" dirty="0" err="1" smtClean="0">
                <a:latin typeface="여기어때 잘난체" pitchFamily="34" charset="-127"/>
                <a:ea typeface="여기어때 잘난체" pitchFamily="34" charset="-127"/>
              </a:rPr>
              <a:t>IntelliJ</a:t>
            </a:r>
            <a:r>
              <a:rPr lang="en-US" altLang="ko-KR" sz="1600" dirty="0" smtClean="0">
                <a:latin typeface="여기어때 잘난체" pitchFamily="34" charset="-127"/>
                <a:ea typeface="여기어때 잘난체" pitchFamily="34" charset="-127"/>
              </a:rPr>
              <a:t> , </a:t>
            </a:r>
            <a:r>
              <a:rPr lang="en-US" altLang="ko-KR" sz="1600" dirty="0" err="1">
                <a:latin typeface="여기어때 잘난체" pitchFamily="34" charset="-127"/>
                <a:ea typeface="여기어때 잘난체" pitchFamily="34" charset="-127"/>
              </a:rPr>
              <a:t>DBever</a:t>
            </a:r>
            <a:endParaRPr lang="en-US" altLang="ko-KR" sz="1600" dirty="0">
              <a:latin typeface="여기어때 잘난체" pitchFamily="34" charset="-127"/>
              <a:ea typeface="여기어때 잘난체" pitchFamily="34" charset="-127"/>
            </a:endParaRPr>
          </a:p>
          <a:p>
            <a:pPr lvl="0">
              <a:lnSpc>
                <a:spcPct val="115000"/>
              </a:lnSpc>
            </a:pPr>
            <a:r>
              <a:rPr lang="en-US" altLang="ko-KR" sz="1600" b="1" dirty="0" smtClean="0">
                <a:latin typeface="여기어때 잘난체" pitchFamily="34" charset="-127"/>
                <a:ea typeface="여기어때 잘난체" pitchFamily="34" charset="-127"/>
              </a:rPr>
              <a:t>- API, </a:t>
            </a:r>
            <a:r>
              <a:rPr lang="ko-KR" altLang="en-US" sz="1600" b="1" dirty="0" smtClean="0">
                <a:latin typeface="여기어때 잘난체" pitchFamily="34" charset="-127"/>
                <a:ea typeface="여기어때 잘난체" pitchFamily="34" charset="-127"/>
              </a:rPr>
              <a:t>라이브러리</a:t>
            </a:r>
            <a:r>
              <a:rPr lang="en-US" altLang="ko-KR" sz="1600" b="1" dirty="0" smtClean="0">
                <a:latin typeface="여기어때 잘난체" pitchFamily="34" charset="-127"/>
                <a:ea typeface="여기어때 잘난체" pitchFamily="34" charset="-127"/>
              </a:rPr>
              <a:t>: JPA, </a:t>
            </a:r>
            <a:r>
              <a:rPr lang="en-US" altLang="ko-KR" sz="1600" b="1" dirty="0" err="1" smtClean="0">
                <a:latin typeface="여기어때 잘난체" pitchFamily="34" charset="-127"/>
                <a:ea typeface="여기어때 잘난체" pitchFamily="34" charset="-127"/>
              </a:rPr>
              <a:t>Jquery</a:t>
            </a:r>
            <a:r>
              <a:rPr lang="en-US" altLang="ko-KR" sz="1600" b="1" dirty="0" smtClean="0">
                <a:latin typeface="여기어때 잘난체" pitchFamily="34" charset="-127"/>
                <a:ea typeface="여기어때 잘난체" pitchFamily="34" charset="-127"/>
              </a:rPr>
              <a:t>, Lombok, </a:t>
            </a:r>
            <a:r>
              <a:rPr lang="en-US" altLang="ko-KR" sz="1600" b="1" dirty="0" err="1" smtClean="0">
                <a:latin typeface="여기어때 잘난체" pitchFamily="34" charset="-127"/>
                <a:ea typeface="여기어때 잘난체" pitchFamily="34" charset="-127"/>
              </a:rPr>
              <a:t>thymeleaf</a:t>
            </a:r>
            <a:r>
              <a:rPr lang="en-US" altLang="ko-KR" sz="1600" b="1" dirty="0" smtClean="0">
                <a:latin typeface="여기어때 잘난체" pitchFamily="34" charset="-127"/>
                <a:ea typeface="여기어때 잘난체" pitchFamily="34" charset="-127"/>
              </a:rPr>
              <a:t>, </a:t>
            </a:r>
            <a:r>
              <a:rPr lang="en-US" altLang="ko-KR" sz="1600" b="1" dirty="0" err="1" smtClean="0">
                <a:latin typeface="여기어때 잘난체" pitchFamily="34" charset="-127"/>
                <a:ea typeface="여기어때 잘난체" pitchFamily="34" charset="-127"/>
              </a:rPr>
              <a:t>Kakao</a:t>
            </a:r>
            <a:r>
              <a:rPr lang="en-US" altLang="ko-KR" sz="1600" b="1" dirty="0" smtClean="0">
                <a:latin typeface="여기어때 잘난체" pitchFamily="34" charset="-127"/>
                <a:ea typeface="여기어때 잘난체" pitchFamily="34" charset="-127"/>
              </a:rPr>
              <a:t> API</a:t>
            </a:r>
          </a:p>
        </p:txBody>
      </p:sp>
      <p:grpSp>
        <p:nvGrpSpPr>
          <p:cNvPr id="10" name="Google Shape;68;p15"/>
          <p:cNvGrpSpPr/>
          <p:nvPr/>
        </p:nvGrpSpPr>
        <p:grpSpPr>
          <a:xfrm>
            <a:off x="408446" y="2585302"/>
            <a:ext cx="8015380" cy="2049900"/>
            <a:chOff x="178984" y="2592643"/>
            <a:chExt cx="7584762" cy="1820545"/>
          </a:xfrm>
        </p:grpSpPr>
        <p:pic>
          <p:nvPicPr>
            <p:cNvPr id="11" name="Google Shape;69;p15"/>
            <p:cNvPicPr preferRelativeResize="0"/>
            <p:nvPr/>
          </p:nvPicPr>
          <p:blipFill rotWithShape="1">
            <a:blip r:embed="rId2">
              <a:alphaModFix/>
            </a:blip>
            <a:srcRect l="10564" t="14503" r="13099" b="27505"/>
            <a:stretch/>
          </p:blipFill>
          <p:spPr>
            <a:xfrm>
              <a:off x="178984" y="3617660"/>
              <a:ext cx="1828800" cy="753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71;p15"/>
            <p:cNvPicPr preferRelativeResize="0"/>
            <p:nvPr/>
          </p:nvPicPr>
          <p:blipFill rotWithShape="1">
            <a:blip r:embed="rId3">
              <a:alphaModFix/>
            </a:blip>
            <a:srcRect l="8587" r="9779" b="17088"/>
            <a:stretch/>
          </p:blipFill>
          <p:spPr>
            <a:xfrm>
              <a:off x="178984" y="2757801"/>
              <a:ext cx="1554480" cy="559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73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56924" y="2735289"/>
              <a:ext cx="1371599" cy="713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74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32226" y="2592643"/>
              <a:ext cx="731520" cy="855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75;p15"/>
            <p:cNvPicPr preferRelativeResize="0"/>
            <p:nvPr/>
          </p:nvPicPr>
          <p:blipFill rotWithShape="1">
            <a:blip r:embed="rId6">
              <a:alphaModFix/>
            </a:blip>
            <a:srcRect l="27782" t="17228" r="25031" b="19548"/>
            <a:stretch/>
          </p:blipFill>
          <p:spPr>
            <a:xfrm>
              <a:off x="4963253" y="2642342"/>
              <a:ext cx="914400" cy="846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7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16801" y="2824445"/>
              <a:ext cx="1371600" cy="534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77;p15"/>
            <p:cNvPicPr preferRelativeResize="0"/>
            <p:nvPr/>
          </p:nvPicPr>
          <p:blipFill rotWithShape="1">
            <a:blip r:embed="rId8">
              <a:alphaModFix/>
            </a:blip>
            <a:srcRect l="6700" t="9690" r="6396"/>
            <a:stretch/>
          </p:blipFill>
          <p:spPr>
            <a:xfrm>
              <a:off x="4385996" y="3617660"/>
              <a:ext cx="1371599" cy="795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78;p15"/>
            <p:cNvPicPr preferRelativeResize="0"/>
            <p:nvPr/>
          </p:nvPicPr>
          <p:blipFill rotWithShape="1">
            <a:blip r:embed="rId9">
              <a:alphaModFix/>
            </a:blip>
            <a:srcRect t="8692" r="5624" b="16825"/>
            <a:stretch/>
          </p:blipFill>
          <p:spPr>
            <a:xfrm>
              <a:off x="5945531" y="2668753"/>
              <a:ext cx="914400" cy="71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79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190122" y="3811298"/>
              <a:ext cx="1828803" cy="3657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200025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160" y="3739452"/>
            <a:ext cx="2126933" cy="882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690685" y="68580"/>
            <a:ext cx="85370" cy="8537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323076" y="68580"/>
            <a:ext cx="85370" cy="853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latin typeface="여기어때 잘난체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344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1140</TotalTime>
  <Words>832</Words>
  <Application>Microsoft Office PowerPoint</Application>
  <PresentationFormat>화면 슬라이드 쇼(16:9)</PresentationFormat>
  <Paragraphs>198</Paragraphs>
  <Slides>63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4" baseType="lpstr">
      <vt:lpstr>Simple Light</vt:lpstr>
      <vt:lpstr>MyPet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MyPet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마이펫</dc:title>
  <dc:creator>admin</dc:creator>
  <cp:lastModifiedBy>admin</cp:lastModifiedBy>
  <cp:revision>90</cp:revision>
  <dcterms:modified xsi:type="dcterms:W3CDTF">2022-10-18T00:42:49Z</dcterms:modified>
</cp:coreProperties>
</file>